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60" r:id="rId1"/>
  </p:sldMasterIdLst>
  <p:notesMasterIdLst>
    <p:notesMasterId r:id="rId193"/>
  </p:notesMasterIdLst>
  <p:sldIdLst>
    <p:sldId id="256" r:id="rId2"/>
    <p:sldId id="380" r:id="rId3"/>
    <p:sldId id="390" r:id="rId4"/>
    <p:sldId id="381" r:id="rId5"/>
    <p:sldId id="346" r:id="rId6"/>
    <p:sldId id="347" r:id="rId7"/>
    <p:sldId id="348" r:id="rId8"/>
    <p:sldId id="349" r:id="rId9"/>
    <p:sldId id="354" r:id="rId10"/>
    <p:sldId id="355" r:id="rId11"/>
    <p:sldId id="294" r:id="rId12"/>
    <p:sldId id="366" r:id="rId13"/>
    <p:sldId id="401" r:id="rId14"/>
    <p:sldId id="378" r:id="rId15"/>
    <p:sldId id="407" r:id="rId16"/>
    <p:sldId id="382" r:id="rId17"/>
    <p:sldId id="385" r:id="rId18"/>
    <p:sldId id="386" r:id="rId19"/>
    <p:sldId id="387" r:id="rId20"/>
    <p:sldId id="293" r:id="rId21"/>
    <p:sldId id="391" r:id="rId22"/>
    <p:sldId id="383" r:id="rId23"/>
    <p:sldId id="389" r:id="rId24"/>
    <p:sldId id="388" r:id="rId25"/>
    <p:sldId id="403" r:id="rId26"/>
    <p:sldId id="394" r:id="rId27"/>
    <p:sldId id="395" r:id="rId28"/>
    <p:sldId id="402" r:id="rId29"/>
    <p:sldId id="405" r:id="rId30"/>
    <p:sldId id="406" r:id="rId31"/>
    <p:sldId id="408" r:id="rId32"/>
    <p:sldId id="400" r:id="rId33"/>
    <p:sldId id="397" r:id="rId34"/>
    <p:sldId id="399" r:id="rId35"/>
    <p:sldId id="398" r:id="rId36"/>
    <p:sldId id="277" r:id="rId37"/>
    <p:sldId id="392" r:id="rId38"/>
    <p:sldId id="409" r:id="rId39"/>
    <p:sldId id="410" r:id="rId40"/>
    <p:sldId id="411" r:id="rId41"/>
    <p:sldId id="393" r:id="rId42"/>
    <p:sldId id="413" r:id="rId43"/>
    <p:sldId id="467" r:id="rId44"/>
    <p:sldId id="468" r:id="rId45"/>
    <p:sldId id="469" r:id="rId46"/>
    <p:sldId id="414" r:id="rId47"/>
    <p:sldId id="310" r:id="rId48"/>
    <p:sldId id="311" r:id="rId49"/>
    <p:sldId id="280" r:id="rId50"/>
    <p:sldId id="324" r:id="rId51"/>
    <p:sldId id="415" r:id="rId52"/>
    <p:sldId id="417" r:id="rId53"/>
    <p:sldId id="418" r:id="rId54"/>
    <p:sldId id="419" r:id="rId55"/>
    <p:sldId id="420" r:id="rId56"/>
    <p:sldId id="356" r:id="rId57"/>
    <p:sldId id="455" r:id="rId58"/>
    <p:sldId id="456" r:id="rId59"/>
    <p:sldId id="421" r:id="rId60"/>
    <p:sldId id="422" r:id="rId61"/>
    <p:sldId id="416" r:id="rId62"/>
    <p:sldId id="423" r:id="rId63"/>
    <p:sldId id="424" r:id="rId64"/>
    <p:sldId id="428" r:id="rId65"/>
    <p:sldId id="427" r:id="rId66"/>
    <p:sldId id="426" r:id="rId67"/>
    <p:sldId id="470" r:id="rId68"/>
    <p:sldId id="429" r:id="rId69"/>
    <p:sldId id="457" r:id="rId70"/>
    <p:sldId id="430" r:id="rId71"/>
    <p:sldId id="431" r:id="rId72"/>
    <p:sldId id="432" r:id="rId73"/>
    <p:sldId id="433" r:id="rId74"/>
    <p:sldId id="442" r:id="rId75"/>
    <p:sldId id="440" r:id="rId76"/>
    <p:sldId id="434" r:id="rId77"/>
    <p:sldId id="435" r:id="rId78"/>
    <p:sldId id="436" r:id="rId79"/>
    <p:sldId id="437" r:id="rId80"/>
    <p:sldId id="439" r:id="rId81"/>
    <p:sldId id="441" r:id="rId82"/>
    <p:sldId id="438" r:id="rId83"/>
    <p:sldId id="443" r:id="rId84"/>
    <p:sldId id="331" r:id="rId85"/>
    <p:sldId id="340" r:id="rId86"/>
    <p:sldId id="341" r:id="rId87"/>
    <p:sldId id="444" r:id="rId88"/>
    <p:sldId id="445" r:id="rId89"/>
    <p:sldId id="312" r:id="rId90"/>
    <p:sldId id="283" r:id="rId91"/>
    <p:sldId id="450" r:id="rId92"/>
    <p:sldId id="451" r:id="rId93"/>
    <p:sldId id="452" r:id="rId94"/>
    <p:sldId id="453" r:id="rId95"/>
    <p:sldId id="471" r:id="rId96"/>
    <p:sldId id="464" r:id="rId97"/>
    <p:sldId id="465" r:id="rId98"/>
    <p:sldId id="466" r:id="rId99"/>
    <p:sldId id="458" r:id="rId100"/>
    <p:sldId id="459" r:id="rId101"/>
    <p:sldId id="460" r:id="rId102"/>
    <p:sldId id="461" r:id="rId103"/>
    <p:sldId id="462" r:id="rId104"/>
    <p:sldId id="463" r:id="rId105"/>
    <p:sldId id="449" r:id="rId106"/>
    <p:sldId id="632" r:id="rId107"/>
    <p:sldId id="472" r:id="rId108"/>
    <p:sldId id="550" r:id="rId109"/>
    <p:sldId id="485" r:id="rId110"/>
    <p:sldId id="487" r:id="rId111"/>
    <p:sldId id="551" r:id="rId112"/>
    <p:sldId id="552" r:id="rId113"/>
    <p:sldId id="553" r:id="rId114"/>
    <p:sldId id="554" r:id="rId115"/>
    <p:sldId id="555" r:id="rId116"/>
    <p:sldId id="556" r:id="rId117"/>
    <p:sldId id="557" r:id="rId118"/>
    <p:sldId id="558" r:id="rId119"/>
    <p:sldId id="559" r:id="rId120"/>
    <p:sldId id="560" r:id="rId121"/>
    <p:sldId id="561" r:id="rId122"/>
    <p:sldId id="562" r:id="rId123"/>
    <p:sldId id="563" r:id="rId124"/>
    <p:sldId id="564" r:id="rId125"/>
    <p:sldId id="565" r:id="rId126"/>
    <p:sldId id="566" r:id="rId127"/>
    <p:sldId id="567" r:id="rId128"/>
    <p:sldId id="568" r:id="rId129"/>
    <p:sldId id="569" r:id="rId130"/>
    <p:sldId id="570" r:id="rId131"/>
    <p:sldId id="571" r:id="rId132"/>
    <p:sldId id="572" r:id="rId133"/>
    <p:sldId id="573" r:id="rId134"/>
    <p:sldId id="574" r:id="rId135"/>
    <p:sldId id="575" r:id="rId136"/>
    <p:sldId id="576" r:id="rId137"/>
    <p:sldId id="577" r:id="rId138"/>
    <p:sldId id="578" r:id="rId139"/>
    <p:sldId id="579" r:id="rId140"/>
    <p:sldId id="580" r:id="rId141"/>
    <p:sldId id="581" r:id="rId142"/>
    <p:sldId id="582" r:id="rId143"/>
    <p:sldId id="583" r:id="rId144"/>
    <p:sldId id="584" r:id="rId145"/>
    <p:sldId id="585" r:id="rId146"/>
    <p:sldId id="586" r:id="rId147"/>
    <p:sldId id="587" r:id="rId148"/>
    <p:sldId id="588" r:id="rId149"/>
    <p:sldId id="589" r:id="rId150"/>
    <p:sldId id="590" r:id="rId151"/>
    <p:sldId id="591" r:id="rId152"/>
    <p:sldId id="592" r:id="rId153"/>
    <p:sldId id="593" r:id="rId154"/>
    <p:sldId id="594" r:id="rId155"/>
    <p:sldId id="595" r:id="rId156"/>
    <p:sldId id="596" r:id="rId157"/>
    <p:sldId id="597" r:id="rId158"/>
    <p:sldId id="598" r:id="rId159"/>
    <p:sldId id="599" r:id="rId160"/>
    <p:sldId id="600" r:id="rId161"/>
    <p:sldId id="601" r:id="rId162"/>
    <p:sldId id="602" r:id="rId163"/>
    <p:sldId id="603" r:id="rId164"/>
    <p:sldId id="604" r:id="rId165"/>
    <p:sldId id="605" r:id="rId166"/>
    <p:sldId id="606" r:id="rId167"/>
    <p:sldId id="607" r:id="rId168"/>
    <p:sldId id="608" r:id="rId169"/>
    <p:sldId id="609" r:id="rId170"/>
    <p:sldId id="610" r:id="rId171"/>
    <p:sldId id="611" r:id="rId172"/>
    <p:sldId id="612" r:id="rId173"/>
    <p:sldId id="613" r:id="rId174"/>
    <p:sldId id="614" r:id="rId175"/>
    <p:sldId id="615" r:id="rId176"/>
    <p:sldId id="616" r:id="rId177"/>
    <p:sldId id="617" r:id="rId178"/>
    <p:sldId id="618" r:id="rId179"/>
    <p:sldId id="619" r:id="rId180"/>
    <p:sldId id="620" r:id="rId181"/>
    <p:sldId id="621" r:id="rId182"/>
    <p:sldId id="622" r:id="rId183"/>
    <p:sldId id="623" r:id="rId184"/>
    <p:sldId id="624" r:id="rId185"/>
    <p:sldId id="625" r:id="rId186"/>
    <p:sldId id="626" r:id="rId187"/>
    <p:sldId id="627" r:id="rId188"/>
    <p:sldId id="628" r:id="rId189"/>
    <p:sldId id="629" r:id="rId190"/>
    <p:sldId id="630" r:id="rId191"/>
    <p:sldId id="631" r:id="rId192"/>
  </p:sldIdLst>
  <p:sldSz cx="9144000" cy="6858000" type="screen4x3"/>
  <p:notesSz cx="6858000" cy="9144000"/>
  <p:embeddedFontLst>
    <p:embeddedFont>
      <p:font typeface="Tahoma" panose="020B0604030504040204" pitchFamily="34" charset="0"/>
      <p:regular r:id="rId194"/>
      <p:bold r:id="rId195"/>
    </p:embeddedFont>
    <p:embeddedFont>
      <p:font typeface="Tunga" panose="020B0502040204020203" pitchFamily="34" charset="0"/>
      <p:regular r:id="rId196"/>
      <p:bold r:id="rId197"/>
    </p:embeddedFont>
    <p:embeddedFont>
      <p:font typeface="Corbel" panose="020B0503020204020204" pitchFamily="34" charset="0"/>
      <p:regular r:id="rId198"/>
      <p:bold r:id="rId199"/>
      <p:italic r:id="rId200"/>
      <p:boldItalic r:id="rId201"/>
    </p:embeddedFont>
    <p:embeddedFont>
      <p:font typeface="Calibri" panose="020F0502020204030204" pitchFamily="34" charset="0"/>
      <p:regular r:id="rId202"/>
      <p:bold r:id="rId203"/>
      <p:italic r:id="rId204"/>
      <p:boldItalic r:id="rId205"/>
    </p:embeddedFont>
    <p:embeddedFont>
      <p:font typeface="ＭＳ Ｐゴシック" panose="020B0600070205080204" pitchFamily="34" charset="-128"/>
      <p:regular r:id="rId206"/>
    </p:embeddedFont>
    <p:embeddedFont>
      <p:font typeface="Century Gothic" panose="020B0502020202020204" pitchFamily="34" charset="0"/>
      <p:regular r:id="rId207"/>
      <p:bold r:id="rId208"/>
      <p:italic r:id="rId209"/>
      <p:boldItalic r:id="rId2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C1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9" autoAdjust="0"/>
    <p:restoredTop sz="93758" autoAdjust="0"/>
  </p:normalViewPr>
  <p:slideViewPr>
    <p:cSldViewPr>
      <p:cViewPr varScale="1">
        <p:scale>
          <a:sx n="92" d="100"/>
          <a:sy n="92" d="100"/>
        </p:scale>
        <p:origin x="-516" y="-90"/>
      </p:cViewPr>
      <p:guideLst>
        <p:guide orient="horz" pos="2160"/>
        <p:guide pos="2880"/>
      </p:guideLst>
    </p:cSldViewPr>
  </p:slideViewPr>
  <p:outlineViewPr>
    <p:cViewPr>
      <p:scale>
        <a:sx n="33" d="100"/>
        <a:sy n="33" d="100"/>
      </p:scale>
      <p:origin x="0" y="62682"/>
    </p:cViewPr>
  </p:outlineViewPr>
  <p:notesTextViewPr>
    <p:cViewPr>
      <p:scale>
        <a:sx n="1" d="1"/>
        <a:sy n="1" d="1"/>
      </p:scale>
      <p:origin x="0" y="0"/>
    </p:cViewPr>
  </p:notesTextViewPr>
  <p:sorterViewPr>
    <p:cViewPr>
      <p:scale>
        <a:sx n="100" d="100"/>
        <a:sy n="100" d="100"/>
      </p:scale>
      <p:origin x="0" y="5808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font" Target="fonts/font12.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1"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font" Target="fonts/font4.fntdata"/><Relationship Id="rId206" Type="http://schemas.openxmlformats.org/officeDocument/2006/relationships/font" Target="fonts/font13.fntdata"/><Relationship Id="rId201" Type="http://schemas.openxmlformats.org/officeDocument/2006/relationships/font" Target="fonts/font8.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viewProps" Target="viewProp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font" Target="fonts/font5.fntdata"/><Relationship Id="rId172" Type="http://schemas.openxmlformats.org/officeDocument/2006/relationships/slide" Target="slides/slide171.xml"/><Relationship Id="rId193" Type="http://schemas.openxmlformats.org/officeDocument/2006/relationships/notesMaster" Target="notesMasters/notesMaster1.xml"/><Relationship Id="rId202" Type="http://schemas.openxmlformats.org/officeDocument/2006/relationships/font" Target="fonts/font9.fntdata"/><Relationship Id="rId207" Type="http://schemas.openxmlformats.org/officeDocument/2006/relationships/font" Target="fonts/font14.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font" Target="fonts/font1.fntdata"/><Relationship Id="rId199" Type="http://schemas.openxmlformats.org/officeDocument/2006/relationships/font" Target="fonts/font6.fntdata"/><Relationship Id="rId203" Type="http://schemas.openxmlformats.org/officeDocument/2006/relationships/font" Target="fonts/font10.fntdata"/><Relationship Id="rId208"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font" Target="fonts/font2.fntdata"/><Relationship Id="rId209" Type="http://schemas.openxmlformats.org/officeDocument/2006/relationships/font" Target="fonts/font16.fntdata"/><Relationship Id="rId190" Type="http://schemas.openxmlformats.org/officeDocument/2006/relationships/slide" Target="slides/slide189.xml"/><Relationship Id="rId204" Type="http://schemas.openxmlformats.org/officeDocument/2006/relationships/font" Target="fonts/font11.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font" Target="fonts/font17.fnt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font" Target="fonts/font3.fntdata"/><Relationship Id="rId200" Type="http://schemas.openxmlformats.org/officeDocument/2006/relationships/font" Target="fonts/font7.fntdata"/><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180C8A-D2E4-4495-AF9F-052BC1FF86BD}" type="datetimeFigureOut">
              <a:rPr lang="en-US" smtClean="0"/>
              <a:t>11/16/2015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8C0839-A752-4026-B076-2AA4A81C1342}" type="slidenum">
              <a:rPr lang="en-US" smtClean="0"/>
              <a:t>‹#›</a:t>
            </a:fld>
            <a:endParaRPr lang="en-US"/>
          </a:p>
        </p:txBody>
      </p:sp>
    </p:spTree>
    <p:extLst>
      <p:ext uri="{BB962C8B-B14F-4D97-AF65-F5344CB8AC3E}">
        <p14:creationId xmlns:p14="http://schemas.microsoft.com/office/powerpoint/2010/main" val="4275735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8C0839-A752-4026-B076-2AA4A81C1342}" type="slidenum">
              <a:rPr lang="en-US" smtClean="0"/>
              <a:t>1</a:t>
            </a:fld>
            <a:endParaRPr lang="en-US"/>
          </a:p>
        </p:txBody>
      </p:sp>
    </p:spTree>
    <p:extLst>
      <p:ext uri="{BB962C8B-B14F-4D97-AF65-F5344CB8AC3E}">
        <p14:creationId xmlns:p14="http://schemas.microsoft.com/office/powerpoint/2010/main" val="3260102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xfrm>
            <a:off x="1158875" y="696913"/>
            <a:ext cx="4541838" cy="3408362"/>
          </a:xfrm>
          <a:ln/>
        </p:spPr>
      </p:sp>
      <p:sp>
        <p:nvSpPr>
          <p:cNvPr id="27651" name="Rectangle 3"/>
          <p:cNvSpPr>
            <a:spLocks noGrp="1" noChangeArrowheads="1"/>
          </p:cNvSpPr>
          <p:nvPr>
            <p:ph type="body" idx="1"/>
          </p:nvPr>
        </p:nvSpPr>
        <p:spPr>
          <a:xfrm>
            <a:off x="757860" y="4128789"/>
            <a:ext cx="5537959" cy="432681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63" tIns="45183" rIns="90363" bIns="45183"/>
          <a:lstStyle/>
          <a:p>
            <a:r>
              <a:rPr lang="en-US" smtClean="0"/>
              <a:t>Which are membership requests, submits, develops and maintains To help achieve the objectives of Reusability, interoperability and portability</a:t>
            </a:r>
          </a:p>
          <a:p>
            <a:r>
              <a:rPr lang="en-GB" smtClean="0"/>
              <a:t>These standards are requested, submitted, adopted and maintained by the membership.</a:t>
            </a:r>
          </a:p>
          <a:p>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29700" name="Slide Number Placeholder 3"/>
          <p:cNvSpPr txBox="1">
            <a:spLocks noGrp="1"/>
          </p:cNvSpPr>
          <p:nvPr/>
        </p:nvSpPr>
        <p:spPr bwMode="auto">
          <a:xfrm>
            <a:off x="3884028" y="8685071"/>
            <a:ext cx="2972421" cy="457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48" tIns="45875" rIns="91748" bIns="45875" anchor="b"/>
          <a:lstStyle>
            <a:lvl1pPr defTabSz="931863" eaLnBrk="0" hangingPunct="0">
              <a:defRPr b="1">
                <a:solidFill>
                  <a:schemeClr val="tx1"/>
                </a:solidFill>
                <a:latin typeface="Verdana" pitchFamily="-111" charset="0"/>
                <a:ea typeface="ＭＳ Ｐゴシック" pitchFamily="-111" charset="-128"/>
              </a:defRPr>
            </a:lvl1pPr>
            <a:lvl2pPr marL="742950" indent="-285750" defTabSz="931863" eaLnBrk="0" hangingPunct="0">
              <a:defRPr b="1">
                <a:solidFill>
                  <a:schemeClr val="tx1"/>
                </a:solidFill>
                <a:latin typeface="Verdana" pitchFamily="-111" charset="0"/>
                <a:ea typeface="ＭＳ Ｐゴシック" pitchFamily="-111" charset="-128"/>
              </a:defRPr>
            </a:lvl2pPr>
            <a:lvl3pPr marL="1143000" indent="-228600" defTabSz="931863" eaLnBrk="0" hangingPunct="0">
              <a:defRPr b="1">
                <a:solidFill>
                  <a:schemeClr val="tx1"/>
                </a:solidFill>
                <a:latin typeface="Verdana" pitchFamily="-111" charset="0"/>
                <a:ea typeface="ＭＳ Ｐゴシック" pitchFamily="-111" charset="-128"/>
              </a:defRPr>
            </a:lvl3pPr>
            <a:lvl4pPr marL="1600200" indent="-228600" defTabSz="931863" eaLnBrk="0" hangingPunct="0">
              <a:defRPr b="1">
                <a:solidFill>
                  <a:schemeClr val="tx1"/>
                </a:solidFill>
                <a:latin typeface="Verdana" pitchFamily="-111" charset="0"/>
                <a:ea typeface="ＭＳ Ｐゴシック" pitchFamily="-111" charset="-128"/>
              </a:defRPr>
            </a:lvl4pPr>
            <a:lvl5pPr marL="2057400" indent="-228600" defTabSz="931863" eaLnBrk="0" hangingPunct="0">
              <a:defRPr b="1">
                <a:solidFill>
                  <a:schemeClr val="tx1"/>
                </a:solidFill>
                <a:latin typeface="Verdana" pitchFamily="-111" charset="0"/>
                <a:ea typeface="ＭＳ Ｐゴシック" pitchFamily="-111" charset="-128"/>
              </a:defRPr>
            </a:lvl5pPr>
            <a:lvl6pPr marL="2514600" indent="-228600" defTabSz="931863" eaLnBrk="0" fontAlgn="base" hangingPunct="0">
              <a:spcBef>
                <a:spcPct val="0"/>
              </a:spcBef>
              <a:spcAft>
                <a:spcPct val="0"/>
              </a:spcAft>
              <a:defRPr b="1">
                <a:solidFill>
                  <a:schemeClr val="tx1"/>
                </a:solidFill>
                <a:latin typeface="Verdana" pitchFamily="-111" charset="0"/>
                <a:ea typeface="ＭＳ Ｐゴシック" pitchFamily="-111" charset="-128"/>
              </a:defRPr>
            </a:lvl6pPr>
            <a:lvl7pPr marL="2971800" indent="-228600" defTabSz="931863" eaLnBrk="0" fontAlgn="base" hangingPunct="0">
              <a:spcBef>
                <a:spcPct val="0"/>
              </a:spcBef>
              <a:spcAft>
                <a:spcPct val="0"/>
              </a:spcAft>
              <a:defRPr b="1">
                <a:solidFill>
                  <a:schemeClr val="tx1"/>
                </a:solidFill>
                <a:latin typeface="Verdana" pitchFamily="-111" charset="0"/>
                <a:ea typeface="ＭＳ Ｐゴシック" pitchFamily="-111" charset="-128"/>
              </a:defRPr>
            </a:lvl7pPr>
            <a:lvl8pPr marL="3429000" indent="-228600" defTabSz="931863" eaLnBrk="0" fontAlgn="base" hangingPunct="0">
              <a:spcBef>
                <a:spcPct val="0"/>
              </a:spcBef>
              <a:spcAft>
                <a:spcPct val="0"/>
              </a:spcAft>
              <a:defRPr b="1">
                <a:solidFill>
                  <a:schemeClr val="tx1"/>
                </a:solidFill>
                <a:latin typeface="Verdana" pitchFamily="-111" charset="0"/>
                <a:ea typeface="ＭＳ Ｐゴシック" pitchFamily="-111" charset="-128"/>
              </a:defRPr>
            </a:lvl8pPr>
            <a:lvl9pPr marL="3886200" indent="-228600" defTabSz="931863" eaLnBrk="0" fontAlgn="base" hangingPunct="0">
              <a:spcBef>
                <a:spcPct val="0"/>
              </a:spcBef>
              <a:spcAft>
                <a:spcPct val="0"/>
              </a:spcAft>
              <a:defRPr b="1">
                <a:solidFill>
                  <a:schemeClr val="tx1"/>
                </a:solidFill>
                <a:latin typeface="Verdana" pitchFamily="-111" charset="0"/>
                <a:ea typeface="ＭＳ Ｐゴシック" pitchFamily="-111" charset="-128"/>
              </a:defRPr>
            </a:lvl9pPr>
          </a:lstStyle>
          <a:p>
            <a:pPr algn="r" eaLnBrk="1" hangingPunct="1"/>
            <a:fld id="{CB4186C9-D5E5-430E-8169-07968159B80F}" type="slidenum">
              <a:rPr lang="en-US" sz="1200" b="0">
                <a:latin typeface="Calibri" pitchFamily="-111" charset="0"/>
                <a:cs typeface="Arial" charset="0"/>
              </a:rPr>
              <a:pPr algn="r" eaLnBrk="1" hangingPunct="1"/>
              <a:t>18</a:t>
            </a:fld>
            <a:endParaRPr lang="en-US" sz="1200" b="0">
              <a:latin typeface="Calibri" pitchFamily="-111" charset="0"/>
              <a:cs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0EF28B-6AC0-694D-BB6B-174AF7C388A2}" type="slidenum">
              <a:rPr lang="en-US" smtClean="0"/>
              <a:t>28</a:t>
            </a:fld>
            <a:endParaRPr lang="en-US"/>
          </a:p>
        </p:txBody>
      </p:sp>
    </p:spTree>
    <p:extLst>
      <p:ext uri="{BB962C8B-B14F-4D97-AF65-F5344CB8AC3E}">
        <p14:creationId xmlns:p14="http://schemas.microsoft.com/office/powerpoint/2010/main" val="1188221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One mans risk is another mans opportunity</a:t>
            </a:r>
          </a:p>
          <a:p>
            <a:r>
              <a:rPr lang="en-US" sz="1200" dirty="0" smtClean="0"/>
              <a:t>The </a:t>
            </a:r>
            <a:r>
              <a:rPr lang="en-US" sz="1200" u="sng" dirty="0" smtClean="0"/>
              <a:t>same</a:t>
            </a:r>
            <a:r>
              <a:rPr lang="en-US" sz="1200" dirty="0" smtClean="0"/>
              <a:t> risk/threat/incident needs to be understood from very different perspectives</a:t>
            </a:r>
          </a:p>
          <a:p>
            <a:r>
              <a:rPr lang="en-US" sz="1200" dirty="0" smtClean="0"/>
              <a:t>Classifying something as a risk/threat/incident or mitigation only makes sense with respect to how it impacts the objectives of some stakeholder. </a:t>
            </a:r>
            <a:r>
              <a:rPr lang="en-US" sz="1200" dirty="0" err="1" smtClean="0"/>
              <a:t>E.g</a:t>
            </a:r>
            <a:r>
              <a:rPr lang="en-US" sz="1200" dirty="0" smtClean="0"/>
              <a:t> “a risk of damage to the U.S. power grid impacting millions”.</a:t>
            </a:r>
          </a:p>
          <a:p>
            <a:r>
              <a:rPr lang="en-US" sz="1200" dirty="0" smtClean="0"/>
              <a:t>The conceptual model supports this separation while mapping to structures that assume a particular perspective.</a:t>
            </a:r>
          </a:p>
          <a:p>
            <a:endParaRPr lang="en-US" dirty="0"/>
          </a:p>
        </p:txBody>
      </p:sp>
      <p:sp>
        <p:nvSpPr>
          <p:cNvPr id="4" name="Slide Number Placeholder 3"/>
          <p:cNvSpPr>
            <a:spLocks noGrp="1"/>
          </p:cNvSpPr>
          <p:nvPr>
            <p:ph type="sldNum" sz="quarter" idx="10"/>
          </p:nvPr>
        </p:nvSpPr>
        <p:spPr/>
        <p:txBody>
          <a:bodyPr/>
          <a:lstStyle/>
          <a:p>
            <a:fld id="{520EF28B-6AC0-694D-BB6B-174AF7C388A2}" type="slidenum">
              <a:rPr lang="en-US" smtClean="0"/>
              <a:t>34</a:t>
            </a:fld>
            <a:endParaRPr lang="en-US"/>
          </a:p>
        </p:txBody>
      </p:sp>
    </p:spTree>
    <p:extLst>
      <p:ext uri="{BB962C8B-B14F-4D97-AF65-F5344CB8AC3E}">
        <p14:creationId xmlns:p14="http://schemas.microsoft.com/office/powerpoint/2010/main" val="4102061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8C0839-A752-4026-B076-2AA4A81C1342}" type="slidenum">
              <a:rPr lang="en-US" smtClean="0"/>
              <a:t>55</a:t>
            </a:fld>
            <a:endParaRPr lang="en-US"/>
          </a:p>
        </p:txBody>
      </p:sp>
    </p:spTree>
    <p:extLst>
      <p:ext uri="{BB962C8B-B14F-4D97-AF65-F5344CB8AC3E}">
        <p14:creationId xmlns:p14="http://schemas.microsoft.com/office/powerpoint/2010/main" val="3544377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52426" y="2895600"/>
            <a:ext cx="4572000" cy="1368798"/>
          </a:xfrm>
        </p:spPr>
        <p:txBody>
          <a:bodyPr>
            <a:normAutofit/>
          </a:bodyPr>
          <a:lstStyle>
            <a:lvl1pPr marL="0" indent="0" algn="l">
              <a:buNone/>
              <a:defRPr sz="2000" b="0" i="1" cap="none" spc="12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5" name="Rectangle 14"/>
          <p:cNvSpPr/>
          <p:nvPr/>
        </p:nvSpPr>
        <p:spPr>
          <a:xfrm>
            <a:off x="0" y="4743451"/>
            <a:ext cx="9144000" cy="21145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0" y="4714875"/>
            <a:ext cx="9144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Date Placeholder 21"/>
          <p:cNvSpPr>
            <a:spLocks noGrp="1"/>
          </p:cNvSpPr>
          <p:nvPr>
            <p:ph type="dt" sz="half" idx="10"/>
          </p:nvPr>
        </p:nvSpPr>
        <p:spPr/>
        <p:txBody>
          <a:bodyPr/>
          <a:lstStyle/>
          <a:p>
            <a:r>
              <a:rPr lang="en-US" smtClean="0"/>
              <a:t>11/18/2015</a:t>
            </a:r>
            <a:endParaRPr lang="en-US"/>
          </a:p>
        </p:txBody>
      </p:sp>
      <p:sp>
        <p:nvSpPr>
          <p:cNvPr id="23" name="Slide Number Placeholder 22"/>
          <p:cNvSpPr>
            <a:spLocks noGrp="1"/>
          </p:cNvSpPr>
          <p:nvPr>
            <p:ph type="sldNum" sz="quarter" idx="11"/>
          </p:nvPr>
        </p:nvSpPr>
        <p:spPr/>
        <p:txBody>
          <a:bodyPr/>
          <a:lstStyle/>
          <a:p>
            <a:fld id="{C5349D12-3EF0-44B0-8484-0F10BE0E01DA}" type="slidenum">
              <a:rPr lang="en-US" smtClean="0"/>
              <a:t>‹#›</a:t>
            </a:fld>
            <a:endParaRPr lang="en-US"/>
          </a:p>
        </p:txBody>
      </p:sp>
      <p:sp>
        <p:nvSpPr>
          <p:cNvPr id="24" name="Footer Placeholder 23"/>
          <p:cNvSpPr>
            <a:spLocks noGrp="1"/>
          </p:cNvSpPr>
          <p:nvPr>
            <p:ph type="ftr" sz="quarter" idx="12"/>
          </p:nvPr>
        </p:nvSpPr>
        <p:spPr/>
        <p:txBody>
          <a:bodyPr/>
          <a:lstStyle/>
          <a:p>
            <a:r>
              <a:rPr lang="en-US" smtClean="0"/>
              <a:t>OMG Threat &amp; Risk for STIDS 2015</a:t>
            </a:r>
            <a:endParaRPr lang="en-US"/>
          </a:p>
        </p:txBody>
      </p:sp>
      <p:sp>
        <p:nvSpPr>
          <p:cNvPr id="12" name="Title 11"/>
          <p:cNvSpPr>
            <a:spLocks noGrp="1"/>
          </p:cNvSpPr>
          <p:nvPr>
            <p:ph type="title"/>
          </p:nvPr>
        </p:nvSpPr>
        <p:spPr>
          <a:xfrm>
            <a:off x="352426" y="457200"/>
            <a:ext cx="7680960" cy="2438399"/>
          </a:xfrm>
        </p:spPr>
        <p:txBody>
          <a:bodyPr>
            <a:normAutofit/>
          </a:bodyPr>
          <a:lstStyle>
            <a:lvl1pPr>
              <a:spcBef>
                <a:spcPts val="0"/>
              </a:spcBef>
              <a:defRPr kumimoji="0" lang="en-US" sz="6000" b="1" i="0" u="none" strike="noStrike" kern="1200" cap="none" spc="0" normalizeH="0" baseline="0" noProof="0" smtClean="0">
                <a:ln>
                  <a:noFill/>
                </a:ln>
                <a:gradFill>
                  <a:gsLst>
                    <a:gs pos="0">
                      <a:schemeClr val="tx1">
                        <a:alpha val="92000"/>
                      </a:schemeClr>
                    </a:gs>
                    <a:gs pos="45000">
                      <a:schemeClr val="tx1">
                        <a:alpha val="51000"/>
                      </a:schemeClr>
                    </a:gs>
                    <a:gs pos="100000">
                      <a:schemeClr val="tx1"/>
                    </a:gs>
                  </a:gsLst>
                  <a:lin ang="3600000" scaled="0"/>
                </a:gradFill>
                <a:effectLst/>
                <a:uLnTx/>
                <a:uFillTx/>
                <a:latin typeface="+mj-lt"/>
                <a:ea typeface="+mj-ea"/>
                <a:cs typeface="Tunga" pitchFamily="2"/>
              </a:defRPr>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11/18/2015</a:t>
            </a:r>
            <a:endParaRPr lang="en-US"/>
          </a:p>
        </p:txBody>
      </p:sp>
      <p:sp>
        <p:nvSpPr>
          <p:cNvPr id="5" name="Footer Placeholder 4"/>
          <p:cNvSpPr>
            <a:spLocks noGrp="1"/>
          </p:cNvSpPr>
          <p:nvPr>
            <p:ph type="ftr" sz="quarter" idx="11"/>
          </p:nvPr>
        </p:nvSpPr>
        <p:spPr/>
        <p:txBody>
          <a:bodyPr/>
          <a:lstStyle/>
          <a:p>
            <a:r>
              <a:rPr lang="en-US" smtClean="0"/>
              <a:t>OMG Threat &amp; Risk for STIDS 2015</a:t>
            </a:r>
            <a:endParaRPr lang="en-US"/>
          </a:p>
        </p:txBody>
      </p:sp>
      <p:sp>
        <p:nvSpPr>
          <p:cNvPr id="6" name="Slide Number Placeholder 5"/>
          <p:cNvSpPr>
            <a:spLocks noGrp="1"/>
          </p:cNvSpPr>
          <p:nvPr>
            <p:ph type="sldNum" sz="quarter" idx="12"/>
          </p:nvPr>
        </p:nvSpPr>
        <p:spPr/>
        <p:txBody>
          <a:bodyPr/>
          <a:lstStyle/>
          <a:p>
            <a:fld id="{C5349D12-3EF0-44B0-8484-0F10BE0E01DA}"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11/18/2015</a:t>
            </a:r>
            <a:endParaRPr lang="en-US"/>
          </a:p>
        </p:txBody>
      </p:sp>
      <p:sp>
        <p:nvSpPr>
          <p:cNvPr id="5" name="Footer Placeholder 4"/>
          <p:cNvSpPr>
            <a:spLocks noGrp="1"/>
          </p:cNvSpPr>
          <p:nvPr>
            <p:ph type="ftr" sz="quarter" idx="11"/>
          </p:nvPr>
        </p:nvSpPr>
        <p:spPr/>
        <p:txBody>
          <a:bodyPr/>
          <a:lstStyle/>
          <a:p>
            <a:r>
              <a:rPr lang="en-US" smtClean="0"/>
              <a:t>OMG Threat &amp; Risk for STIDS 2015</a:t>
            </a:r>
            <a:endParaRPr lang="en-US"/>
          </a:p>
        </p:txBody>
      </p:sp>
      <p:sp>
        <p:nvSpPr>
          <p:cNvPr id="6" name="Slide Number Placeholder 5"/>
          <p:cNvSpPr>
            <a:spLocks noGrp="1"/>
          </p:cNvSpPr>
          <p:nvPr>
            <p:ph type="sldNum" sz="quarter" idx="12"/>
          </p:nvPr>
        </p:nvSpPr>
        <p:spPr/>
        <p:txBody>
          <a:bodyPr/>
          <a:lstStyle/>
          <a:p>
            <a:fld id="{C5349D12-3EF0-44B0-8484-0F10BE0E01DA}"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White Background">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4848" y="143253"/>
            <a:ext cx="8016240" cy="951569"/>
          </a:xfrm>
          <a:prstGeom prst="rect">
            <a:avLst/>
          </a:prstGeom>
        </p:spPr>
        <p:txBody>
          <a:bodyPr vert="horz" lIns="91440" tIns="45720" rIns="91440" bIns="45720" rtlCol="0" anchor="ctr">
            <a:normAutofit/>
          </a:bodyPr>
          <a:lstStyle>
            <a:lvl1pPr>
              <a:defRPr sz="4000">
                <a:solidFill>
                  <a:schemeClr val="tx1"/>
                </a:solidFill>
                <a:latin typeface="Century Gothic"/>
                <a:cs typeface="Century Gothic"/>
              </a:defRPr>
            </a:lvl1pPr>
          </a:lstStyle>
          <a:p>
            <a:r>
              <a:rPr lang="en-US" dirty="0" smtClean="0"/>
              <a:t>Click to edit Master title style</a:t>
            </a:r>
            <a:endParaRPr lang="en-US" dirty="0"/>
          </a:p>
        </p:txBody>
      </p:sp>
      <p:sp>
        <p:nvSpPr>
          <p:cNvPr id="10" name="Slide Number Placeholder 3"/>
          <p:cNvSpPr txBox="1">
            <a:spLocks/>
          </p:cNvSpPr>
          <p:nvPr userDrawn="1"/>
        </p:nvSpPr>
        <p:spPr>
          <a:xfrm>
            <a:off x="4379806" y="6396293"/>
            <a:ext cx="496994"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
        <p:nvSpPr>
          <p:cNvPr id="9" name="TextBox 8"/>
          <p:cNvSpPr txBox="1"/>
          <p:nvPr userDrawn="1"/>
        </p:nvSpPr>
        <p:spPr>
          <a:xfrm>
            <a:off x="7409794" y="6490138"/>
            <a:ext cx="1512614" cy="246221"/>
          </a:xfrm>
          <a:prstGeom prst="rect">
            <a:avLst/>
          </a:prstGeom>
          <a:noFill/>
        </p:spPr>
        <p:txBody>
          <a:bodyPr wrap="square" rtlCol="0">
            <a:spAutoFit/>
          </a:bodyPr>
          <a:lstStyle/>
          <a:p>
            <a:pPr algn="r"/>
            <a:r>
              <a:rPr lang="en-US" sz="1000" dirty="0" smtClean="0">
                <a:solidFill>
                  <a:srgbClr val="F2F2F2"/>
                </a:solidFill>
                <a:latin typeface="Century Gothic"/>
                <a:cs typeface="Century Gothic"/>
              </a:rPr>
              <a:t>#</a:t>
            </a:r>
            <a:r>
              <a:rPr lang="en-US" sz="1000" dirty="0" err="1" smtClean="0">
                <a:solidFill>
                  <a:srgbClr val="F2F2F2"/>
                </a:solidFill>
                <a:latin typeface="Century Gothic"/>
                <a:cs typeface="Century Gothic"/>
              </a:rPr>
              <a:t>ThreatRisk</a:t>
            </a:r>
            <a:endParaRPr lang="en-US" sz="1000" dirty="0">
              <a:solidFill>
                <a:srgbClr val="F2F2F2"/>
              </a:solidFill>
              <a:latin typeface="Century Gothic"/>
              <a:cs typeface="Century Gothic"/>
            </a:endParaRPr>
          </a:p>
        </p:txBody>
      </p:sp>
    </p:spTree>
    <p:extLst>
      <p:ext uri="{BB962C8B-B14F-4D97-AF65-F5344CB8AC3E}">
        <p14:creationId xmlns:p14="http://schemas.microsoft.com/office/powerpoint/2010/main" val="47220888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4848" y="143253"/>
            <a:ext cx="8016240" cy="951569"/>
          </a:xfrm>
          <a:prstGeom prst="rect">
            <a:avLst/>
          </a:prstGeom>
        </p:spPr>
        <p:txBody>
          <a:bodyPr vert="horz" lIns="91440" tIns="45720" rIns="91440" bIns="45720" rtlCol="0" anchor="ctr">
            <a:normAutofit/>
          </a:bodyPr>
          <a:lstStyle>
            <a:lvl1pPr>
              <a:defRPr sz="4000">
                <a:solidFill>
                  <a:schemeClr val="tx1"/>
                </a:solidFill>
                <a:latin typeface="Century Gothic"/>
                <a:cs typeface="Century Gothic"/>
              </a:defRPr>
            </a:lvl1pPr>
          </a:lstStyle>
          <a:p>
            <a:r>
              <a:rPr lang="en-US" dirty="0" smtClean="0"/>
              <a:t>Click to edit Master title style</a:t>
            </a:r>
            <a:endParaRPr lang="en-US" dirty="0"/>
          </a:p>
        </p:txBody>
      </p:sp>
      <p:sp>
        <p:nvSpPr>
          <p:cNvPr id="8" name="Content Placeholder 2"/>
          <p:cNvSpPr>
            <a:spLocks noGrp="1"/>
          </p:cNvSpPr>
          <p:nvPr>
            <p:ph sz="half" idx="1"/>
          </p:nvPr>
        </p:nvSpPr>
        <p:spPr>
          <a:xfrm>
            <a:off x="457200" y="1453931"/>
            <a:ext cx="8229600" cy="4499830"/>
          </a:xfrm>
          <a:prstGeom prst="rect">
            <a:avLst/>
          </a:prstGeom>
        </p:spPr>
        <p:txBody>
          <a:bodyPr/>
          <a:lstStyle>
            <a:lvl1pPr marL="342900" indent="-342900">
              <a:buClr>
                <a:srgbClr val="149DEB"/>
              </a:buClr>
              <a:buSzPct val="110000"/>
              <a:buFont typeface="Lucida Grande"/>
              <a:buChar char="»"/>
              <a:defRPr sz="2400" b="0" i="0">
                <a:solidFill>
                  <a:schemeClr val="tx1"/>
                </a:solidFill>
                <a:latin typeface="Century Gothic"/>
                <a:cs typeface="Century Gothic"/>
              </a:defRPr>
            </a:lvl1pPr>
            <a:lvl2pPr marL="742950" indent="-285750">
              <a:buClr>
                <a:srgbClr val="149DEB"/>
              </a:buClr>
              <a:buFont typeface="Arial"/>
              <a:buChar char="•"/>
              <a:defRPr sz="2000" b="0" i="0">
                <a:solidFill>
                  <a:schemeClr val="tx1"/>
                </a:solidFill>
                <a:latin typeface="Century Gothic"/>
                <a:cs typeface="Century Gothic"/>
              </a:defRPr>
            </a:lvl2pPr>
            <a:lvl3pPr marL="1143000" indent="-228600">
              <a:buClr>
                <a:srgbClr val="149DEB"/>
              </a:buClr>
              <a:buFont typeface="Lucida Grande"/>
              <a:buChar char="–"/>
              <a:defRPr sz="1800" b="0" i="0">
                <a:solidFill>
                  <a:schemeClr val="tx1"/>
                </a:solidFill>
                <a:latin typeface="Century Gothic"/>
                <a:cs typeface="Century Gothic"/>
              </a:defRPr>
            </a:lvl3pPr>
            <a:lvl4pPr marL="1600200" indent="-228600">
              <a:buClr>
                <a:srgbClr val="149DEB"/>
              </a:buClr>
              <a:buFont typeface="Arial"/>
              <a:buChar char="•"/>
              <a:defRPr sz="1600" b="0" i="0">
                <a:solidFill>
                  <a:schemeClr val="tx1"/>
                </a:solidFill>
                <a:latin typeface="Century Gothic"/>
                <a:cs typeface="Century Gothic"/>
              </a:defRPr>
            </a:lvl4pPr>
            <a:lvl5pPr marL="2057400" indent="-228600">
              <a:buClr>
                <a:srgbClr val="149DEB"/>
              </a:buClr>
              <a:buFont typeface="Lucida Grande"/>
              <a:buChar char="»"/>
              <a:defRPr sz="1600" b="0" i="0">
                <a:solidFill>
                  <a:schemeClr val="tx1"/>
                </a:solidFill>
                <a:latin typeface="Century Gothic"/>
                <a:cs typeface="Century Gothic"/>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Slide Number Placeholder 3"/>
          <p:cNvSpPr txBox="1">
            <a:spLocks/>
          </p:cNvSpPr>
          <p:nvPr userDrawn="1"/>
        </p:nvSpPr>
        <p:spPr>
          <a:xfrm>
            <a:off x="4379806" y="6396293"/>
            <a:ext cx="42248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Tree>
    <p:extLst>
      <p:ext uri="{BB962C8B-B14F-4D97-AF65-F5344CB8AC3E}">
        <p14:creationId xmlns:p14="http://schemas.microsoft.com/office/powerpoint/2010/main" val="95056920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2"/>
          <p:cNvSpPr>
            <a:spLocks noGrp="1"/>
          </p:cNvSpPr>
          <p:nvPr>
            <p:ph type="body" idx="1"/>
          </p:nvPr>
        </p:nvSpPr>
        <p:spPr>
          <a:xfrm>
            <a:off x="685800" y="1980810"/>
            <a:ext cx="7772400" cy="609601"/>
          </a:xfrm>
          <a:prstGeom prst="rect">
            <a:avLst/>
          </a:prstGeom>
        </p:spPr>
        <p:txBody>
          <a:bodyPr anchor="b"/>
          <a:lstStyle>
            <a:lvl1pPr marL="0" indent="0">
              <a:buNone/>
              <a:defRPr sz="3400" b="0">
                <a:solidFill>
                  <a:schemeClr val="tx1"/>
                </a:solidFill>
                <a:latin typeface="Century Gothic"/>
                <a:cs typeface="Century Gothic"/>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7" name="Text Placeholder 2"/>
          <p:cNvSpPr>
            <a:spLocks noGrp="1"/>
          </p:cNvSpPr>
          <p:nvPr>
            <p:ph type="body" idx="10"/>
          </p:nvPr>
        </p:nvSpPr>
        <p:spPr>
          <a:xfrm>
            <a:off x="685800" y="2921353"/>
            <a:ext cx="7772400" cy="397932"/>
          </a:xfrm>
          <a:prstGeom prst="rect">
            <a:avLst/>
          </a:prstGeom>
        </p:spPr>
        <p:txBody>
          <a:bodyPr anchor="b"/>
          <a:lstStyle>
            <a:lvl1pPr marL="0" indent="0">
              <a:buNone/>
              <a:defRPr sz="2000" b="0" i="0">
                <a:solidFill>
                  <a:schemeClr val="tx1"/>
                </a:solidFill>
                <a:latin typeface="Century Gothic"/>
                <a:cs typeface="Century Gothic"/>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6" name="TextBox 5"/>
          <p:cNvSpPr txBox="1"/>
          <p:nvPr userDrawn="1"/>
        </p:nvSpPr>
        <p:spPr>
          <a:xfrm>
            <a:off x="227726" y="6481379"/>
            <a:ext cx="3485930" cy="246221"/>
          </a:xfrm>
          <a:prstGeom prst="rect">
            <a:avLst/>
          </a:prstGeom>
          <a:noFill/>
        </p:spPr>
        <p:txBody>
          <a:bodyPr wrap="square" rtlCol="0">
            <a:spAutoFit/>
          </a:bodyPr>
          <a:lstStyle/>
          <a:p>
            <a:r>
              <a:rPr lang="en-US" sz="1000" dirty="0" smtClean="0">
                <a:solidFill>
                  <a:srgbClr val="6C6173"/>
                </a:solidFill>
                <a:latin typeface="Century Gothic"/>
                <a:cs typeface="Century Gothic"/>
              </a:rPr>
              <a:t>Strengthening </a:t>
            </a:r>
            <a:r>
              <a:rPr lang="en-US" sz="1000" dirty="0" err="1" smtClean="0">
                <a:solidFill>
                  <a:srgbClr val="6C6173"/>
                </a:solidFill>
                <a:latin typeface="Century Gothic"/>
                <a:cs typeface="Century Gothic"/>
              </a:rPr>
              <a:t>Cybersecurity</a:t>
            </a:r>
            <a:r>
              <a:rPr lang="en-US" sz="1000" dirty="0" smtClean="0">
                <a:solidFill>
                  <a:srgbClr val="6C6173"/>
                </a:solidFill>
                <a:latin typeface="Century Gothic"/>
                <a:cs typeface="Century Gothic"/>
              </a:rPr>
              <a:t> Defenders</a:t>
            </a:r>
            <a:endParaRPr lang="en-US" sz="1000" dirty="0">
              <a:solidFill>
                <a:srgbClr val="6C6173"/>
              </a:solidFill>
              <a:latin typeface="Century Gothic"/>
              <a:cs typeface="Century Gothic"/>
            </a:endParaRPr>
          </a:p>
        </p:txBody>
      </p:sp>
    </p:spTree>
    <p:extLst>
      <p:ext uri="{BB962C8B-B14F-4D97-AF65-F5344CB8AC3E}">
        <p14:creationId xmlns:p14="http://schemas.microsoft.com/office/powerpoint/2010/main" val="71751657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ontent Placeholder 30"/>
          <p:cNvSpPr>
            <a:spLocks noGrp="1"/>
          </p:cNvSpPr>
          <p:nvPr>
            <p:ph sz="quarter" idx="13"/>
          </p:nvPr>
        </p:nvSpPr>
        <p:spPr>
          <a:xfrm>
            <a:off x="352426" y="1463040"/>
            <a:ext cx="7680960" cy="472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Date Placeholder 11"/>
          <p:cNvSpPr>
            <a:spLocks noGrp="1"/>
          </p:cNvSpPr>
          <p:nvPr>
            <p:ph type="dt" sz="half" idx="14"/>
          </p:nvPr>
        </p:nvSpPr>
        <p:spPr/>
        <p:txBody>
          <a:bodyPr/>
          <a:lstStyle/>
          <a:p>
            <a:r>
              <a:rPr lang="en-US" smtClean="0"/>
              <a:t>11/18/2015</a:t>
            </a:r>
            <a:endParaRPr lang="en-US" dirty="0"/>
          </a:p>
        </p:txBody>
      </p:sp>
      <p:sp>
        <p:nvSpPr>
          <p:cNvPr id="19" name="Slide Number Placeholder 18"/>
          <p:cNvSpPr>
            <a:spLocks noGrp="1"/>
          </p:cNvSpPr>
          <p:nvPr>
            <p:ph type="sldNum" sz="quarter" idx="15"/>
          </p:nvPr>
        </p:nvSpPr>
        <p:spPr/>
        <p:txBody>
          <a:bodyPr/>
          <a:lstStyle/>
          <a:p>
            <a:fld id="{C5349D12-3EF0-44B0-8484-0F10BE0E01DA}" type="slidenum">
              <a:rPr lang="en-US" smtClean="0"/>
              <a:t>‹#›</a:t>
            </a:fld>
            <a:endParaRPr lang="en-US"/>
          </a:p>
        </p:txBody>
      </p:sp>
      <p:sp>
        <p:nvSpPr>
          <p:cNvPr id="21" name="Footer Placeholder 20"/>
          <p:cNvSpPr>
            <a:spLocks noGrp="1"/>
          </p:cNvSpPr>
          <p:nvPr>
            <p:ph type="ftr" sz="quarter" idx="16"/>
          </p:nvPr>
        </p:nvSpPr>
        <p:spPr/>
        <p:txBody>
          <a:bodyPr/>
          <a:lstStyle/>
          <a:p>
            <a:r>
              <a:rPr lang="en-US" smtClean="0"/>
              <a:t>OMG Threat &amp; Risk for STIDS 2015</a:t>
            </a:r>
            <a:endParaRPr lang="en-US"/>
          </a:p>
        </p:txBody>
      </p:sp>
      <p:sp>
        <p:nvSpPr>
          <p:cNvPr id="8" name="Title 7"/>
          <p:cNvSpPr>
            <a:spLocks noGrp="1"/>
          </p:cNvSpPr>
          <p:nvPr>
            <p:ph type="title"/>
          </p:nvPr>
        </p:nvSpPr>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p:cNvSpPr>
            <a:spLocks noGrp="1"/>
          </p:cNvSpPr>
          <p:nvPr>
            <p:ph type="subTitle" idx="1"/>
          </p:nvPr>
        </p:nvSpPr>
        <p:spPr>
          <a:xfrm>
            <a:off x="352426" y="4003302"/>
            <a:ext cx="4572000" cy="1178298"/>
          </a:xfrm>
        </p:spPr>
        <p:txBody>
          <a:bodyPr>
            <a:normAutofit/>
          </a:bodyPr>
          <a:lstStyle>
            <a:lvl1pPr marL="0" indent="0" algn="l">
              <a:buNone/>
              <a:defRPr sz="2000" b="0" i="1" cap="none" spc="12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6" name="Date Placeholder 15"/>
          <p:cNvSpPr>
            <a:spLocks noGrp="1"/>
          </p:cNvSpPr>
          <p:nvPr>
            <p:ph type="dt" sz="half" idx="10"/>
          </p:nvPr>
        </p:nvSpPr>
        <p:spPr/>
        <p:txBody>
          <a:bodyPr/>
          <a:lstStyle/>
          <a:p>
            <a:r>
              <a:rPr lang="en-US" smtClean="0"/>
              <a:t>11/18/2015</a:t>
            </a:r>
            <a:endParaRPr lang="en-US"/>
          </a:p>
        </p:txBody>
      </p:sp>
      <p:sp>
        <p:nvSpPr>
          <p:cNvPr id="20" name="Slide Number Placeholder 19"/>
          <p:cNvSpPr>
            <a:spLocks noGrp="1"/>
          </p:cNvSpPr>
          <p:nvPr>
            <p:ph type="sldNum" sz="quarter" idx="11"/>
          </p:nvPr>
        </p:nvSpPr>
        <p:spPr/>
        <p:txBody>
          <a:bodyPr/>
          <a:lstStyle/>
          <a:p>
            <a:fld id="{C5349D12-3EF0-44B0-8484-0F10BE0E01DA}" type="slidenum">
              <a:rPr lang="en-US" smtClean="0"/>
              <a:t>‹#›</a:t>
            </a:fld>
            <a:endParaRPr lang="en-US"/>
          </a:p>
        </p:txBody>
      </p:sp>
      <p:sp>
        <p:nvSpPr>
          <p:cNvPr id="21" name="Footer Placeholder 20"/>
          <p:cNvSpPr>
            <a:spLocks noGrp="1"/>
          </p:cNvSpPr>
          <p:nvPr>
            <p:ph type="ftr" sz="quarter" idx="12"/>
          </p:nvPr>
        </p:nvSpPr>
        <p:spPr/>
        <p:txBody>
          <a:bodyPr/>
          <a:lstStyle/>
          <a:p>
            <a:r>
              <a:rPr lang="en-US" smtClean="0"/>
              <a:t>OMG Threat &amp; Risk for STIDS 2015</a:t>
            </a:r>
            <a:endParaRPr lang="en-US"/>
          </a:p>
        </p:txBody>
      </p:sp>
      <p:sp>
        <p:nvSpPr>
          <p:cNvPr id="13" name="Rectangle 12"/>
          <p:cNvSpPr/>
          <p:nvPr/>
        </p:nvSpPr>
        <p:spPr>
          <a:xfrm>
            <a:off x="0" y="0"/>
            <a:ext cx="9144000" cy="18288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4439" y="1828800"/>
            <a:ext cx="9144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itle 13"/>
          <p:cNvSpPr>
            <a:spLocks noGrp="1"/>
          </p:cNvSpPr>
          <p:nvPr>
            <p:ph type="title"/>
          </p:nvPr>
        </p:nvSpPr>
        <p:spPr>
          <a:xfrm>
            <a:off x="354366" y="1990078"/>
            <a:ext cx="8439912" cy="1984248"/>
          </a:xfrm>
        </p:spPr>
        <p:txBody>
          <a:bodyPr>
            <a:noAutofit/>
          </a:bodyPr>
          <a:lstStyle>
            <a:lvl1pPr>
              <a:defRPr kumimoji="0" lang="en-US" sz="6000" b="1" i="0" u="none" strike="noStrike" kern="1200" cap="none" spc="0" normalizeH="0" baseline="0" noProof="0" dirty="0" smtClean="0">
                <a:ln>
                  <a:noFill/>
                </a:ln>
                <a:gradFill>
                  <a:gsLst>
                    <a:gs pos="0">
                      <a:schemeClr val="tx1">
                        <a:alpha val="92000"/>
                      </a:schemeClr>
                    </a:gs>
                    <a:gs pos="45000">
                      <a:schemeClr val="tx1">
                        <a:alpha val="51000"/>
                      </a:schemeClr>
                    </a:gs>
                    <a:gs pos="100000">
                      <a:schemeClr val="tx1"/>
                    </a:gs>
                  </a:gsLst>
                  <a:lin ang="3600000" scaled="0"/>
                </a:gradFill>
                <a:effectLst/>
                <a:uLnTx/>
                <a:uFillTx/>
                <a:latin typeface="+mj-lt"/>
                <a:ea typeface="+mj-ea"/>
                <a:cs typeface="Tunga" pitchFamily="2"/>
              </a:defRPr>
            </a:lvl1pPr>
          </a:lstStyle>
          <a:p>
            <a:pPr marL="0" marR="0" lvl="0" indent="0" algn="l" defTabSz="914400" rtl="0" eaLnBrk="1" fontAlgn="auto" latinLnBrk="0" hangingPunct="1">
              <a:lnSpc>
                <a:spcPct val="100000"/>
              </a:lnSpc>
              <a:spcBef>
                <a:spcPts val="400"/>
              </a:spcBef>
              <a:spcAft>
                <a:spcPts val="0"/>
              </a:spcAft>
              <a:buClrTx/>
              <a:buSzTx/>
              <a:buFontTx/>
              <a:buNone/>
              <a:tabLst/>
              <a:defRPr/>
            </a:pPr>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11"/>
          <p:cNvSpPr>
            <a:spLocks noGrp="1"/>
          </p:cNvSpPr>
          <p:nvPr>
            <p:ph sz="quarter" idx="14"/>
          </p:nvPr>
        </p:nvSpPr>
        <p:spPr>
          <a:xfrm>
            <a:off x="4901184" y="1463040"/>
            <a:ext cx="3886200" cy="4288536"/>
          </a:xfrm>
        </p:spPr>
        <p:txBody>
          <a:bodyPr>
            <a:normAutofit/>
          </a:bodyPr>
          <a:lstStyle>
            <a:lvl1pPr>
              <a:defRPr sz="1600"/>
            </a:lvl1pPr>
            <a:lvl2pPr>
              <a:defRPr sz="1600"/>
            </a:lvl2pPr>
            <a:lvl3pPr>
              <a:defRPr sz="16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Content Placeholder 30"/>
          <p:cNvSpPr>
            <a:spLocks noGrp="1"/>
          </p:cNvSpPr>
          <p:nvPr>
            <p:ph sz="quarter" idx="13"/>
          </p:nvPr>
        </p:nvSpPr>
        <p:spPr>
          <a:xfrm>
            <a:off x="352426" y="1463040"/>
            <a:ext cx="3886200" cy="4288536"/>
          </a:xfrm>
        </p:spPr>
        <p:txBody>
          <a:bodyPr>
            <a:normAutofit/>
          </a:bodyPr>
          <a:lstStyle>
            <a:lvl1pPr>
              <a:defRPr sz="1600"/>
            </a:lvl1pPr>
            <a:lvl2pPr>
              <a:defRPr sz="1600"/>
            </a:lvl2pPr>
            <a:lvl3pPr>
              <a:defRPr sz="16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7" name="Title 26"/>
          <p:cNvSpPr>
            <a:spLocks noGrp="1"/>
          </p:cNvSpPr>
          <p:nvPr>
            <p:ph type="title"/>
          </p:nvPr>
        </p:nvSpPr>
        <p:spPr/>
        <p:txBody>
          <a:bodyPr/>
          <a:lstStyle/>
          <a:p>
            <a:r>
              <a:rPr lang="en-US" smtClean="0"/>
              <a:t>Click to edit Master title style</a:t>
            </a:r>
            <a:endParaRPr lang="en-US" dirty="0"/>
          </a:p>
        </p:txBody>
      </p:sp>
      <p:sp>
        <p:nvSpPr>
          <p:cNvPr id="20" name="Date Placeholder 19"/>
          <p:cNvSpPr>
            <a:spLocks noGrp="1"/>
          </p:cNvSpPr>
          <p:nvPr>
            <p:ph type="dt" sz="half" idx="15"/>
          </p:nvPr>
        </p:nvSpPr>
        <p:spPr/>
        <p:txBody>
          <a:bodyPr/>
          <a:lstStyle/>
          <a:p>
            <a:r>
              <a:rPr lang="en-US" smtClean="0"/>
              <a:t>11/18/2015</a:t>
            </a:r>
            <a:endParaRPr lang="en-US"/>
          </a:p>
        </p:txBody>
      </p:sp>
      <p:sp>
        <p:nvSpPr>
          <p:cNvPr id="25" name="Slide Number Placeholder 24"/>
          <p:cNvSpPr>
            <a:spLocks noGrp="1"/>
          </p:cNvSpPr>
          <p:nvPr>
            <p:ph type="sldNum" sz="quarter" idx="16"/>
          </p:nvPr>
        </p:nvSpPr>
        <p:spPr/>
        <p:txBody>
          <a:bodyPr/>
          <a:lstStyle/>
          <a:p>
            <a:fld id="{C5349D12-3EF0-44B0-8484-0F10BE0E01DA}" type="slidenum">
              <a:rPr lang="en-US" smtClean="0"/>
              <a:t>‹#›</a:t>
            </a:fld>
            <a:endParaRPr lang="en-US"/>
          </a:p>
        </p:txBody>
      </p:sp>
      <p:sp>
        <p:nvSpPr>
          <p:cNvPr id="26" name="Footer Placeholder 25"/>
          <p:cNvSpPr>
            <a:spLocks noGrp="1"/>
          </p:cNvSpPr>
          <p:nvPr>
            <p:ph type="ftr" sz="quarter" idx="17"/>
          </p:nvPr>
        </p:nvSpPr>
        <p:spPr/>
        <p:txBody>
          <a:bodyPr/>
          <a:lstStyle/>
          <a:p>
            <a:r>
              <a:rPr lang="en-US" smtClean="0"/>
              <a:t>OMG Threat &amp; Risk for STIDS 2015</a:t>
            </a: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3"/>
          <p:cNvSpPr>
            <a:spLocks noGrp="1"/>
          </p:cNvSpPr>
          <p:nvPr>
            <p:ph type="body" sz="half" idx="2"/>
          </p:nvPr>
        </p:nvSpPr>
        <p:spPr>
          <a:xfrm>
            <a:off x="352426" y="1463040"/>
            <a:ext cx="3886200" cy="509587"/>
          </a:xfrm>
        </p:spPr>
        <p:txBody>
          <a:bodyPr>
            <a:normAutofit/>
          </a:bodyPr>
          <a:lstStyle>
            <a:lvl1pPr marL="0" indent="0">
              <a:buNone/>
              <a:defRPr sz="2000" b="0" i="1" spc="0" baseline="0">
                <a:solidFill>
                  <a:schemeClr val="tx1"/>
                </a:solidFill>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9" name="Text Placeholder 3"/>
          <p:cNvSpPr>
            <a:spLocks noGrp="1"/>
          </p:cNvSpPr>
          <p:nvPr>
            <p:ph type="body" sz="half" idx="15"/>
          </p:nvPr>
        </p:nvSpPr>
        <p:spPr>
          <a:xfrm>
            <a:off x="4900613" y="1463040"/>
            <a:ext cx="3886200" cy="509587"/>
          </a:xfrm>
        </p:spPr>
        <p:txBody>
          <a:bodyPr>
            <a:normAutofit/>
          </a:bodyPr>
          <a:lstStyle>
            <a:lvl1pPr marL="0" indent="0">
              <a:buNone/>
              <a:defRPr sz="2000" b="0" i="1" spc="0" baseline="0">
                <a:solidFill>
                  <a:schemeClr val="tx1"/>
                </a:solidFill>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Content Placeholder 11"/>
          <p:cNvSpPr>
            <a:spLocks noGrp="1"/>
          </p:cNvSpPr>
          <p:nvPr>
            <p:ph sz="quarter" idx="14"/>
          </p:nvPr>
        </p:nvSpPr>
        <p:spPr>
          <a:xfrm>
            <a:off x="4900613" y="2011680"/>
            <a:ext cx="3886200" cy="3736848"/>
          </a:xfrm>
        </p:spPr>
        <p:txBody>
          <a:bodyPr>
            <a:normAutofit/>
          </a:bodyPr>
          <a:lstStyle>
            <a:lvl1pPr>
              <a:defRPr sz="1600"/>
            </a:lvl1pPr>
            <a:lvl2pPr>
              <a:defRPr sz="1600"/>
            </a:lvl2pPr>
            <a:lvl3pPr>
              <a:defRPr sz="16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8" name="Content Placeholder 30"/>
          <p:cNvSpPr>
            <a:spLocks noGrp="1"/>
          </p:cNvSpPr>
          <p:nvPr>
            <p:ph sz="quarter" idx="13"/>
          </p:nvPr>
        </p:nvSpPr>
        <p:spPr>
          <a:xfrm>
            <a:off x="352426" y="2011680"/>
            <a:ext cx="3886200" cy="3736848"/>
          </a:xfrm>
        </p:spPr>
        <p:txBody>
          <a:bodyPr>
            <a:normAutofit/>
          </a:bodyPr>
          <a:lstStyle>
            <a:lvl1pPr>
              <a:defRPr sz="1600"/>
            </a:lvl1pPr>
            <a:lvl2pPr>
              <a:defRPr sz="1600"/>
            </a:lvl2pPr>
            <a:lvl3pPr>
              <a:defRPr sz="16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0" name="Title 29"/>
          <p:cNvSpPr>
            <a:spLocks noGrp="1"/>
          </p:cNvSpPr>
          <p:nvPr>
            <p:ph type="title"/>
          </p:nvPr>
        </p:nvSpPr>
        <p:spPr/>
        <p:txBody>
          <a:bodyPr/>
          <a:lstStyle/>
          <a:p>
            <a:r>
              <a:rPr lang="en-US" smtClean="0"/>
              <a:t>Click to edit Master title style</a:t>
            </a:r>
            <a:endParaRPr lang="en-US"/>
          </a:p>
        </p:txBody>
      </p:sp>
      <p:sp>
        <p:nvSpPr>
          <p:cNvPr id="20" name="Date Placeholder 19"/>
          <p:cNvSpPr>
            <a:spLocks noGrp="1"/>
          </p:cNvSpPr>
          <p:nvPr>
            <p:ph type="dt" sz="half" idx="16"/>
          </p:nvPr>
        </p:nvSpPr>
        <p:spPr/>
        <p:txBody>
          <a:bodyPr/>
          <a:lstStyle/>
          <a:p>
            <a:r>
              <a:rPr lang="en-US" smtClean="0"/>
              <a:t>11/18/2015</a:t>
            </a:r>
            <a:endParaRPr lang="en-US"/>
          </a:p>
        </p:txBody>
      </p:sp>
      <p:sp>
        <p:nvSpPr>
          <p:cNvPr id="24" name="Slide Number Placeholder 23"/>
          <p:cNvSpPr>
            <a:spLocks noGrp="1"/>
          </p:cNvSpPr>
          <p:nvPr>
            <p:ph type="sldNum" sz="quarter" idx="17"/>
          </p:nvPr>
        </p:nvSpPr>
        <p:spPr/>
        <p:txBody>
          <a:bodyPr/>
          <a:lstStyle/>
          <a:p>
            <a:fld id="{C5349D12-3EF0-44B0-8484-0F10BE0E01DA}" type="slidenum">
              <a:rPr lang="en-US" smtClean="0"/>
              <a:t>‹#›</a:t>
            </a:fld>
            <a:endParaRPr lang="en-US"/>
          </a:p>
        </p:txBody>
      </p:sp>
      <p:sp>
        <p:nvSpPr>
          <p:cNvPr id="29" name="Footer Placeholder 28"/>
          <p:cNvSpPr>
            <a:spLocks noGrp="1"/>
          </p:cNvSpPr>
          <p:nvPr>
            <p:ph type="ftr" sz="quarter" idx="18"/>
          </p:nvPr>
        </p:nvSpPr>
        <p:spPr/>
        <p:txBody>
          <a:bodyPr/>
          <a:lstStyle/>
          <a:p>
            <a:r>
              <a:rPr lang="en-US" smtClean="0"/>
              <a:t>OMG Threat &amp; Risk for STIDS 2015</a:t>
            </a:r>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ate Placeholder 10"/>
          <p:cNvSpPr>
            <a:spLocks noGrp="1"/>
          </p:cNvSpPr>
          <p:nvPr>
            <p:ph type="dt" sz="half" idx="10"/>
          </p:nvPr>
        </p:nvSpPr>
        <p:spPr/>
        <p:txBody>
          <a:bodyPr/>
          <a:lstStyle/>
          <a:p>
            <a:r>
              <a:rPr lang="en-US" smtClean="0"/>
              <a:t>11/18/2015</a:t>
            </a:r>
            <a:endParaRPr lang="en-US"/>
          </a:p>
        </p:txBody>
      </p:sp>
      <p:sp>
        <p:nvSpPr>
          <p:cNvPr id="14" name="Slide Number Placeholder 13"/>
          <p:cNvSpPr>
            <a:spLocks noGrp="1"/>
          </p:cNvSpPr>
          <p:nvPr>
            <p:ph type="sldNum" sz="quarter" idx="11"/>
          </p:nvPr>
        </p:nvSpPr>
        <p:spPr/>
        <p:txBody>
          <a:bodyPr/>
          <a:lstStyle/>
          <a:p>
            <a:fld id="{C5349D12-3EF0-44B0-8484-0F10BE0E01DA}" type="slidenum">
              <a:rPr lang="en-US" smtClean="0"/>
              <a:t>‹#›</a:t>
            </a:fld>
            <a:endParaRPr lang="en-US"/>
          </a:p>
        </p:txBody>
      </p:sp>
      <p:sp>
        <p:nvSpPr>
          <p:cNvPr id="18" name="Footer Placeholder 17"/>
          <p:cNvSpPr>
            <a:spLocks noGrp="1"/>
          </p:cNvSpPr>
          <p:nvPr>
            <p:ph type="ftr" sz="quarter" idx="12"/>
          </p:nvPr>
        </p:nvSpPr>
        <p:spPr/>
        <p:txBody>
          <a:bodyPr/>
          <a:lstStyle/>
          <a:p>
            <a:r>
              <a:rPr lang="en-US" smtClean="0"/>
              <a:t>OMG Threat &amp; Risk for STIDS 2015</a:t>
            </a:r>
            <a:endParaRPr lang="en-US"/>
          </a:p>
        </p:txBody>
      </p:sp>
      <p:sp>
        <p:nvSpPr>
          <p:cNvPr id="15" name="Title 14"/>
          <p:cNvSpPr>
            <a:spLocks noGrp="1"/>
          </p:cNvSpPr>
          <p:nvPr>
            <p:ph type="title"/>
          </p:nvPr>
        </p:nvSpPr>
        <p:spPr>
          <a:xfrm>
            <a:off x="381000" y="152400"/>
            <a:ext cx="7680960" cy="685800"/>
          </a:xfrm>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p:txBody>
          <a:bodyPr/>
          <a:lstStyle/>
          <a:p>
            <a:r>
              <a:rPr lang="en-US" smtClean="0"/>
              <a:t>11/18/2015</a:t>
            </a:r>
            <a:endParaRPr lang="en-US"/>
          </a:p>
        </p:txBody>
      </p:sp>
      <p:sp>
        <p:nvSpPr>
          <p:cNvPr id="12" name="Slide Number Placeholder 11"/>
          <p:cNvSpPr>
            <a:spLocks noGrp="1"/>
          </p:cNvSpPr>
          <p:nvPr>
            <p:ph type="sldNum" sz="quarter" idx="11"/>
          </p:nvPr>
        </p:nvSpPr>
        <p:spPr/>
        <p:txBody>
          <a:bodyPr/>
          <a:lstStyle/>
          <a:p>
            <a:fld id="{C5349D12-3EF0-44B0-8484-0F10BE0E01DA}" type="slidenum">
              <a:rPr lang="en-US" smtClean="0"/>
              <a:t>‹#›</a:t>
            </a:fld>
            <a:endParaRPr lang="en-US"/>
          </a:p>
        </p:txBody>
      </p:sp>
      <p:sp>
        <p:nvSpPr>
          <p:cNvPr id="13" name="Footer Placeholder 12"/>
          <p:cNvSpPr>
            <a:spLocks noGrp="1"/>
          </p:cNvSpPr>
          <p:nvPr>
            <p:ph type="ftr" sz="quarter" idx="12"/>
          </p:nvPr>
        </p:nvSpPr>
        <p:spPr/>
        <p:txBody>
          <a:bodyPr/>
          <a:lstStyle/>
          <a:p>
            <a:r>
              <a:rPr lang="en-US" smtClean="0"/>
              <a:t>OMG Threat &amp; Risk for STIDS 2015</a:t>
            </a:r>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0" y="5734050"/>
            <a:ext cx="9144000" cy="11239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0" y="5695950"/>
            <a:ext cx="9144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itle 23"/>
          <p:cNvSpPr>
            <a:spLocks noGrp="1"/>
          </p:cNvSpPr>
          <p:nvPr>
            <p:ph type="title"/>
          </p:nvPr>
        </p:nvSpPr>
        <p:spPr/>
        <p:txBody>
          <a:bodyPr/>
          <a:lstStyle/>
          <a:p>
            <a:r>
              <a:rPr lang="en-US" smtClean="0"/>
              <a:t>Click to edit Master title style</a:t>
            </a:r>
            <a:endParaRPr lang="en-US"/>
          </a:p>
        </p:txBody>
      </p:sp>
      <p:sp>
        <p:nvSpPr>
          <p:cNvPr id="11" name="Text Placeholder 3"/>
          <p:cNvSpPr>
            <a:spLocks noGrp="1"/>
          </p:cNvSpPr>
          <p:nvPr>
            <p:ph type="body" sz="half" idx="2"/>
          </p:nvPr>
        </p:nvSpPr>
        <p:spPr>
          <a:xfrm>
            <a:off x="352426" y="1463040"/>
            <a:ext cx="3381375" cy="3967162"/>
          </a:xfrm>
        </p:spPr>
        <p:txBody>
          <a:bodyPr>
            <a:normAutofit/>
          </a:bodyPr>
          <a:lstStyle>
            <a:lvl1pPr marL="0" indent="0">
              <a:lnSpc>
                <a:spcPct val="150000"/>
              </a:lnSpc>
              <a:buNone/>
              <a:defRPr sz="1600" b="0" i="1" spc="0" baseline="0">
                <a:solidFill>
                  <a:schemeClr val="tx2"/>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6" name="Content Placeholder 11"/>
          <p:cNvSpPr>
            <a:spLocks noGrp="1"/>
          </p:cNvSpPr>
          <p:nvPr>
            <p:ph sz="quarter" idx="14"/>
          </p:nvPr>
        </p:nvSpPr>
        <p:spPr>
          <a:xfrm>
            <a:off x="4105275" y="1463040"/>
            <a:ext cx="4681538" cy="3968496"/>
          </a:xfrm>
        </p:spPr>
        <p:txBody>
          <a:bodyPr>
            <a:normAutofit/>
          </a:bodyPr>
          <a:lstStyle>
            <a:lvl1pPr>
              <a:defRPr sz="1600"/>
            </a:lvl1pPr>
            <a:lvl2pPr>
              <a:defRPr sz="1600"/>
            </a:lvl2pPr>
            <a:lvl3pPr>
              <a:defRPr sz="16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Date Placeholder 12"/>
          <p:cNvSpPr>
            <a:spLocks noGrp="1"/>
          </p:cNvSpPr>
          <p:nvPr>
            <p:ph type="dt" sz="half" idx="15"/>
          </p:nvPr>
        </p:nvSpPr>
        <p:spPr/>
        <p:txBody>
          <a:bodyPr/>
          <a:lstStyle/>
          <a:p>
            <a:r>
              <a:rPr lang="en-US" smtClean="0"/>
              <a:t>11/18/2015</a:t>
            </a:r>
            <a:endParaRPr lang="en-US"/>
          </a:p>
        </p:txBody>
      </p:sp>
      <p:sp>
        <p:nvSpPr>
          <p:cNvPr id="18" name="Slide Number Placeholder 17"/>
          <p:cNvSpPr>
            <a:spLocks noGrp="1"/>
          </p:cNvSpPr>
          <p:nvPr>
            <p:ph type="sldNum" sz="quarter" idx="16"/>
          </p:nvPr>
        </p:nvSpPr>
        <p:spPr/>
        <p:txBody>
          <a:bodyPr/>
          <a:lstStyle/>
          <a:p>
            <a:fld id="{C5349D12-3EF0-44B0-8484-0F10BE0E01DA}" type="slidenum">
              <a:rPr lang="en-US" smtClean="0"/>
              <a:t>‹#›</a:t>
            </a:fld>
            <a:endParaRPr lang="en-US"/>
          </a:p>
        </p:txBody>
      </p:sp>
      <p:sp>
        <p:nvSpPr>
          <p:cNvPr id="20" name="Footer Placeholder 19"/>
          <p:cNvSpPr>
            <a:spLocks noGrp="1"/>
          </p:cNvSpPr>
          <p:nvPr>
            <p:ph type="ftr" sz="quarter" idx="17"/>
          </p:nvPr>
        </p:nvSpPr>
        <p:spPr/>
        <p:txBody>
          <a:bodyPr/>
          <a:lstStyle/>
          <a:p>
            <a:r>
              <a:rPr lang="en-US" smtClean="0"/>
              <a:t>OMG Threat &amp; Risk for STIDS 2015</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5229224" y="0"/>
            <a:ext cx="3914775" cy="5657850"/>
          </a:xfrm>
        </p:spPr>
        <p:txBody>
          <a:bodyPr anchor="ctr" anchorCtr="0"/>
          <a:lstStyle>
            <a:lvl1pPr marL="0" indent="0" algn="ctr">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25" name="Text Placeholder 24"/>
          <p:cNvSpPr>
            <a:spLocks noGrp="1"/>
          </p:cNvSpPr>
          <p:nvPr>
            <p:ph type="body" sz="quarter" idx="13"/>
          </p:nvPr>
        </p:nvSpPr>
        <p:spPr>
          <a:xfrm>
            <a:off x="352426" y="1600199"/>
            <a:ext cx="4572000" cy="3593237"/>
          </a:xfrm>
        </p:spPr>
        <p:txBody>
          <a:bodyPr>
            <a:normAutofit/>
          </a:bodyPr>
          <a:lstStyle>
            <a:lvl1pPr marL="0" indent="0">
              <a:lnSpc>
                <a:spcPct val="150000"/>
              </a:lnSpc>
              <a:spcBef>
                <a:spcPts val="0"/>
              </a:spcBef>
              <a:buNone/>
              <a:defRPr sz="1600" i="1">
                <a:solidFill>
                  <a:schemeClr val="tx1"/>
                </a:solidFill>
              </a:defRPr>
            </a:lvl1pPr>
            <a:lvl2pPr marL="171450" indent="1588">
              <a:buNone/>
              <a:defRPr>
                <a:solidFill>
                  <a:schemeClr val="bg2"/>
                </a:solidFill>
              </a:defRPr>
            </a:lvl2pPr>
            <a:lvl3pPr marL="344488" indent="6350">
              <a:buNone/>
              <a:defRPr>
                <a:solidFill>
                  <a:schemeClr val="bg2"/>
                </a:solidFill>
              </a:defRPr>
            </a:lvl3pPr>
            <a:lvl4pPr marL="515938" indent="3175">
              <a:buNone/>
              <a:defRPr>
                <a:solidFill>
                  <a:schemeClr val="bg2"/>
                </a:solidFill>
              </a:defRPr>
            </a:lvl4pPr>
            <a:lvl5pPr marL="688975" indent="-1588">
              <a:buNone/>
              <a:defRPr>
                <a:solidFill>
                  <a:schemeClr val="bg2"/>
                </a:solidFill>
              </a:defRPr>
            </a:lvl5pPr>
          </a:lstStyle>
          <a:p>
            <a:pPr lvl="0"/>
            <a:r>
              <a:rPr lang="en-US" smtClean="0"/>
              <a:t>Click to edit Master text styles</a:t>
            </a:r>
          </a:p>
        </p:txBody>
      </p:sp>
      <p:sp>
        <p:nvSpPr>
          <p:cNvPr id="11" name="Rectangle 10"/>
          <p:cNvSpPr/>
          <p:nvPr/>
        </p:nvSpPr>
        <p:spPr>
          <a:xfrm>
            <a:off x="0" y="5734050"/>
            <a:ext cx="9144000" cy="11239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0" y="5695950"/>
            <a:ext cx="9144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itle Placeholder 1"/>
          <p:cNvSpPr>
            <a:spLocks noGrp="1"/>
          </p:cNvSpPr>
          <p:nvPr>
            <p:ph type="title"/>
          </p:nvPr>
        </p:nvSpPr>
        <p:spPr>
          <a:xfrm>
            <a:off x="352425" y="275208"/>
            <a:ext cx="4572000" cy="1324992"/>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
        <p:nvSpPr>
          <p:cNvPr id="13" name="Date Placeholder 12"/>
          <p:cNvSpPr>
            <a:spLocks noGrp="1"/>
          </p:cNvSpPr>
          <p:nvPr>
            <p:ph type="dt" sz="half" idx="14"/>
          </p:nvPr>
        </p:nvSpPr>
        <p:spPr/>
        <p:txBody>
          <a:bodyPr/>
          <a:lstStyle/>
          <a:p>
            <a:r>
              <a:rPr lang="en-US" smtClean="0"/>
              <a:t>11/18/2015</a:t>
            </a:r>
            <a:endParaRPr lang="en-US"/>
          </a:p>
        </p:txBody>
      </p:sp>
      <p:sp>
        <p:nvSpPr>
          <p:cNvPr id="20" name="Slide Number Placeholder 19"/>
          <p:cNvSpPr>
            <a:spLocks noGrp="1"/>
          </p:cNvSpPr>
          <p:nvPr>
            <p:ph type="sldNum" sz="quarter" idx="15"/>
          </p:nvPr>
        </p:nvSpPr>
        <p:spPr/>
        <p:txBody>
          <a:bodyPr/>
          <a:lstStyle/>
          <a:p>
            <a:fld id="{C5349D12-3EF0-44B0-8484-0F10BE0E01DA}" type="slidenum">
              <a:rPr lang="en-US" smtClean="0"/>
              <a:t>‹#›</a:t>
            </a:fld>
            <a:endParaRPr lang="en-US"/>
          </a:p>
        </p:txBody>
      </p:sp>
      <p:sp>
        <p:nvSpPr>
          <p:cNvPr id="21" name="Footer Placeholder 20"/>
          <p:cNvSpPr>
            <a:spLocks noGrp="1"/>
          </p:cNvSpPr>
          <p:nvPr>
            <p:ph type="ftr" sz="quarter" idx="16"/>
          </p:nvPr>
        </p:nvSpPr>
        <p:spPr/>
        <p:txBody>
          <a:bodyPr/>
          <a:lstStyle/>
          <a:p>
            <a:r>
              <a:rPr lang="en-US" smtClean="0"/>
              <a:t>OMG Threat &amp; Risk for STIDS 2015</a:t>
            </a:r>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2426" y="228600"/>
            <a:ext cx="7680960" cy="1066800"/>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52426" y="1463040"/>
            <a:ext cx="7680960" cy="4343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52426" y="6543676"/>
            <a:ext cx="1466850" cy="247650"/>
          </a:xfrm>
          <a:prstGeom prst="rect">
            <a:avLst/>
          </a:prstGeom>
        </p:spPr>
        <p:txBody>
          <a:bodyPr vert="horz" lIns="91440" tIns="45720" rIns="91440" bIns="45720" rtlCol="0" anchor="ctr">
            <a:normAutofit/>
          </a:bodyPr>
          <a:lstStyle>
            <a:lvl1pPr algn="l">
              <a:defRPr sz="1000" b="1">
                <a:solidFill>
                  <a:schemeClr val="tx1">
                    <a:alpha val="65000"/>
                  </a:schemeClr>
                </a:solidFill>
              </a:defRPr>
            </a:lvl1pPr>
          </a:lstStyle>
          <a:p>
            <a:r>
              <a:rPr lang="en-US" smtClean="0"/>
              <a:t>11/18/2015</a:t>
            </a:r>
            <a:endParaRPr lang="en-US"/>
          </a:p>
        </p:txBody>
      </p:sp>
      <p:sp>
        <p:nvSpPr>
          <p:cNvPr id="5" name="Footer Placeholder 4"/>
          <p:cNvSpPr>
            <a:spLocks noGrp="1"/>
          </p:cNvSpPr>
          <p:nvPr>
            <p:ph type="ftr" sz="quarter" idx="3"/>
          </p:nvPr>
        </p:nvSpPr>
        <p:spPr>
          <a:xfrm>
            <a:off x="1809749" y="6543676"/>
            <a:ext cx="4086225" cy="247650"/>
          </a:xfrm>
          <a:prstGeom prst="rect">
            <a:avLst/>
          </a:prstGeom>
        </p:spPr>
        <p:txBody>
          <a:bodyPr vert="horz" lIns="91440" tIns="45720" rIns="91440" bIns="45720" rtlCol="0" anchor="ctr">
            <a:normAutofit/>
          </a:bodyPr>
          <a:lstStyle>
            <a:lvl1pPr algn="l">
              <a:defRPr sz="1000" b="1" i="1">
                <a:solidFill>
                  <a:schemeClr val="tx1">
                    <a:alpha val="65000"/>
                  </a:schemeClr>
                </a:solidFill>
              </a:defRPr>
            </a:lvl1pPr>
          </a:lstStyle>
          <a:p>
            <a:r>
              <a:rPr lang="en-US" smtClean="0"/>
              <a:t>OMG Threat &amp; Risk for STIDS 2015</a:t>
            </a:r>
            <a:endParaRPr lang="en-US"/>
          </a:p>
        </p:txBody>
      </p:sp>
      <p:sp>
        <p:nvSpPr>
          <p:cNvPr id="6" name="Slide Number Placeholder 5"/>
          <p:cNvSpPr>
            <a:spLocks noGrp="1"/>
          </p:cNvSpPr>
          <p:nvPr>
            <p:ph type="sldNum" sz="quarter" idx="4"/>
          </p:nvPr>
        </p:nvSpPr>
        <p:spPr>
          <a:xfrm>
            <a:off x="7886700" y="6543676"/>
            <a:ext cx="876300" cy="247650"/>
          </a:xfrm>
          <a:prstGeom prst="rect">
            <a:avLst/>
          </a:prstGeom>
        </p:spPr>
        <p:txBody>
          <a:bodyPr vert="horz" lIns="91440" tIns="45720" rIns="91440" bIns="45720" rtlCol="0" anchor="ctr">
            <a:normAutofit/>
          </a:bodyPr>
          <a:lstStyle>
            <a:lvl1pPr algn="r">
              <a:defRPr sz="1000" b="1">
                <a:solidFill>
                  <a:schemeClr val="tx1">
                    <a:alpha val="65000"/>
                  </a:schemeClr>
                </a:solidFill>
              </a:defRPr>
            </a:lvl1pPr>
          </a:lstStyle>
          <a:p>
            <a:fld id="{C5349D12-3EF0-44B0-8484-0F10BE0E01DA}"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iming>
    <p:tnLst>
      <p:par>
        <p:cTn id="1" dur="indefinite" restart="never" nodeType="tmRoot"/>
      </p:par>
    </p:tnLst>
  </p:timing>
  <p:hf hdr="0"/>
  <p:txStyles>
    <p:titleStyle>
      <a:lvl1pPr algn="l" defTabSz="914400" rtl="0" eaLnBrk="1" latinLnBrk="0" hangingPunct="1">
        <a:spcBef>
          <a:spcPts val="400"/>
        </a:spcBef>
        <a:buNone/>
        <a:defRPr sz="4000" b="0" kern="1200" cap="none" spc="0" baseline="0">
          <a:solidFill>
            <a:schemeClr val="tx1"/>
          </a:solidFill>
          <a:latin typeface="+mj-lt"/>
          <a:ea typeface="+mj-ea"/>
          <a:cs typeface="Tunga" pitchFamily="2"/>
        </a:defRPr>
      </a:lvl1pPr>
    </p:titleStyle>
    <p:bodyStyle>
      <a:lvl1pPr marL="0" indent="0" algn="l" defTabSz="914400" rtl="0" eaLnBrk="1" latinLnBrk="0" hangingPunct="1">
        <a:spcBef>
          <a:spcPts val="1200"/>
        </a:spcBef>
        <a:spcAft>
          <a:spcPts val="0"/>
        </a:spcAft>
        <a:buClr>
          <a:schemeClr val="accent5"/>
        </a:buClr>
        <a:buFont typeface="Arial" pitchFamily="34" charset="0"/>
        <a:buNone/>
        <a:defRPr sz="1800" b="0" i="0" kern="1200" cap="none" spc="30" baseline="0">
          <a:solidFill>
            <a:schemeClr val="tx1"/>
          </a:solidFill>
          <a:latin typeface="+mn-lt"/>
          <a:ea typeface="+mn-ea"/>
          <a:cs typeface="Tahoma" pitchFamily="34" charset="0"/>
        </a:defRPr>
      </a:lvl1pPr>
      <a:lvl2pPr marL="171450" indent="-171450"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2pPr>
      <a:lvl3pPr marL="344488" indent="-165100"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3pPr>
      <a:lvl4pPr marL="517525" indent="-169863"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4pPr>
      <a:lvl5pPr marL="688975" indent="-173038"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5pPr>
      <a:lvl6pPr marL="8686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06984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24358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40817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jpeg"/><Relationship Id="rId7" Type="http://schemas.openxmlformats.org/officeDocument/2006/relationships/image" Target="../media/image6.jpe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1.xml"/><Relationship Id="rId16" Type="http://schemas.openxmlformats.org/officeDocument/2006/relationships/image" Target="../media/image15.jpe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jpe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124.jp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25.jp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26.jp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27.jp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28.jp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29.jp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30.jp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3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image" Target="../media/image132.jp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33.jp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34.jp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35.jp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36.jp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37.jp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38.jp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39.jp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40.jp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41.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image" Target="../media/image142.jp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43.jp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44.jp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45.jp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46.jp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47.jp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48.jp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49.jp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50.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151.jp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52.jp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53.jp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54.jp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55.jp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56.jp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57.jp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58.jp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59.jp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60.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wmf"/><Relationship Id="rId1" Type="http://schemas.openxmlformats.org/officeDocument/2006/relationships/slideLayout" Target="../slideLayouts/slideLayout12.xml"/><Relationship Id="rId6" Type="http://schemas.openxmlformats.org/officeDocument/2006/relationships/image" Target="../media/image24.wmf"/><Relationship Id="rId5" Type="http://schemas.openxmlformats.org/officeDocument/2006/relationships/image" Target="../media/image23.wmf"/><Relationship Id="rId4" Type="http://schemas.openxmlformats.org/officeDocument/2006/relationships/image" Target="../media/image22.wmf"/></Relationships>
</file>

<file path=ppt/slides/_rels/slide150.xml.rels><?xml version="1.0" encoding="UTF-8" standalone="yes"?>
<Relationships xmlns="http://schemas.openxmlformats.org/package/2006/relationships"><Relationship Id="rId2" Type="http://schemas.openxmlformats.org/officeDocument/2006/relationships/image" Target="../media/image161.jp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62.jp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63.jp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64.jp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65.jp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66.jp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67.jp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68.jp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69.jp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70.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www.threatrisk.org/" TargetMode="External"/><Relationship Id="rId2" Type="http://schemas.openxmlformats.org/officeDocument/2006/relationships/hyperlink" Target="http://www.omg.org/" TargetMode="Externa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71.jp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72.jp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73.jp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74.jp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75.jp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76.jp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77.jp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78.jp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79.jp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80.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170.xml.rels><?xml version="1.0" encoding="UTF-8" standalone="yes"?>
<Relationships xmlns="http://schemas.openxmlformats.org/package/2006/relationships"><Relationship Id="rId2" Type="http://schemas.openxmlformats.org/officeDocument/2006/relationships/image" Target="../media/image181.jp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82.jp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83.jp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84.jp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85.jp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86.jp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87.jp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88.jp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89.jp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90.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33.jpeg"/><Relationship Id="rId13" Type="http://schemas.openxmlformats.org/officeDocument/2006/relationships/image" Target="../media/image38.jpeg"/><Relationship Id="rId3" Type="http://schemas.openxmlformats.org/officeDocument/2006/relationships/notesSlide" Target="../notesSlides/notesSlide3.xml"/><Relationship Id="rId7" Type="http://schemas.openxmlformats.org/officeDocument/2006/relationships/image" Target="../media/image32.jpeg"/><Relationship Id="rId12" Type="http://schemas.openxmlformats.org/officeDocument/2006/relationships/image" Target="../media/image37.jpeg"/><Relationship Id="rId2" Type="http://schemas.openxmlformats.org/officeDocument/2006/relationships/slideLayout" Target="../slideLayouts/slideLayout7.xml"/><Relationship Id="rId16" Type="http://schemas.openxmlformats.org/officeDocument/2006/relationships/image" Target="../media/image28.jpeg"/><Relationship Id="rId1" Type="http://schemas.openxmlformats.org/officeDocument/2006/relationships/audio" Target="file:///C:\Users\Rach\Documents\Object%20Management%20Group\Audio%20Files%20-%20MP3\MDMI-5-edited.mp3" TargetMode="External"/><Relationship Id="rId6" Type="http://schemas.openxmlformats.org/officeDocument/2006/relationships/image" Target="../media/image31.jpeg"/><Relationship Id="rId11" Type="http://schemas.openxmlformats.org/officeDocument/2006/relationships/image" Target="../media/image36.jpeg"/><Relationship Id="rId5" Type="http://schemas.openxmlformats.org/officeDocument/2006/relationships/image" Target="../media/image30.jpeg"/><Relationship Id="rId15" Type="http://schemas.openxmlformats.org/officeDocument/2006/relationships/image" Target="../media/image40.png"/><Relationship Id="rId10" Type="http://schemas.openxmlformats.org/officeDocument/2006/relationships/image" Target="../media/image35.jpeg"/><Relationship Id="rId4" Type="http://schemas.openxmlformats.org/officeDocument/2006/relationships/image" Target="../media/image29.jpeg"/><Relationship Id="rId9" Type="http://schemas.openxmlformats.org/officeDocument/2006/relationships/image" Target="../media/image34.jpeg"/><Relationship Id="rId14" Type="http://schemas.openxmlformats.org/officeDocument/2006/relationships/image" Target="../media/image39.jpeg"/></Relationships>
</file>

<file path=ppt/slides/_rels/slide180.xml.rels><?xml version="1.0" encoding="UTF-8" standalone="yes"?>
<Relationships xmlns="http://schemas.openxmlformats.org/package/2006/relationships"><Relationship Id="rId2" Type="http://schemas.openxmlformats.org/officeDocument/2006/relationships/image" Target="../media/image191.jp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hyperlink" Target="http://www.omg.org/mda/" TargetMode="External"/><Relationship Id="rId18" Type="http://schemas.openxmlformats.org/officeDocument/2006/relationships/image" Target="../media/image49.jpeg"/><Relationship Id="rId3" Type="http://schemas.openxmlformats.org/officeDocument/2006/relationships/image" Target="../media/image41.jpeg"/><Relationship Id="rId7" Type="http://schemas.openxmlformats.org/officeDocument/2006/relationships/hyperlink" Target="http://www.omgsysml.org/" TargetMode="External"/><Relationship Id="rId12" Type="http://schemas.openxmlformats.org/officeDocument/2006/relationships/image" Target="../media/image46.png"/><Relationship Id="rId17" Type="http://schemas.openxmlformats.org/officeDocument/2006/relationships/hyperlink" Target="http://www.corba.org/" TargetMode="External"/><Relationship Id="rId2" Type="http://schemas.openxmlformats.org/officeDocument/2006/relationships/hyperlink" Target="http://www.soa-consortium.com/index.htm" TargetMode="External"/><Relationship Id="rId16" Type="http://schemas.openxmlformats.org/officeDocument/2006/relationships/image" Target="../media/image48.jpeg"/><Relationship Id="rId1" Type="http://schemas.openxmlformats.org/officeDocument/2006/relationships/slideLayout" Target="../slideLayouts/slideLayout2.xml"/><Relationship Id="rId6" Type="http://schemas.openxmlformats.org/officeDocument/2006/relationships/image" Target="../media/image43.jpeg"/><Relationship Id="rId11" Type="http://schemas.openxmlformats.org/officeDocument/2006/relationships/hyperlink" Target="http://portals.omg.org/dds" TargetMode="External"/><Relationship Id="rId5" Type="http://schemas.openxmlformats.org/officeDocument/2006/relationships/hyperlink" Target="mailto:wayne@omg.org" TargetMode="External"/><Relationship Id="rId15" Type="http://schemas.openxmlformats.org/officeDocument/2006/relationships/hyperlink" Target="http://www.uml.org/" TargetMode="External"/><Relationship Id="rId10" Type="http://schemas.openxmlformats.org/officeDocument/2006/relationships/image" Target="../media/image45.png"/><Relationship Id="rId4" Type="http://schemas.openxmlformats.org/officeDocument/2006/relationships/image" Target="../media/image42.jpeg"/><Relationship Id="rId9" Type="http://schemas.openxmlformats.org/officeDocument/2006/relationships/hyperlink" Target="http://www.omg.org/bpmn-logo/" TargetMode="External"/><Relationship Id="rId14" Type="http://schemas.openxmlformats.org/officeDocument/2006/relationships/image" Target="../media/image47.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55.wmf"/><Relationship Id="rId13" Type="http://schemas.openxmlformats.org/officeDocument/2006/relationships/image" Target="../media/image60.jpeg"/><Relationship Id="rId3" Type="http://schemas.openxmlformats.org/officeDocument/2006/relationships/image" Target="../media/image51.jpeg"/><Relationship Id="rId7" Type="http://schemas.openxmlformats.org/officeDocument/2006/relationships/image" Target="../media/image54.jpeg"/><Relationship Id="rId12" Type="http://schemas.openxmlformats.org/officeDocument/2006/relationships/image" Target="../media/image59.jpeg"/><Relationship Id="rId2" Type="http://schemas.openxmlformats.org/officeDocument/2006/relationships/image" Target="../media/image50.jpeg"/><Relationship Id="rId1" Type="http://schemas.openxmlformats.org/officeDocument/2006/relationships/slideLayout" Target="../slideLayouts/slideLayout6.xml"/><Relationship Id="rId6" Type="http://schemas.openxmlformats.org/officeDocument/2006/relationships/image" Target="../media/image20.wmf"/><Relationship Id="rId11" Type="http://schemas.openxmlformats.org/officeDocument/2006/relationships/image" Target="../media/image58.jpeg"/><Relationship Id="rId5" Type="http://schemas.openxmlformats.org/officeDocument/2006/relationships/image" Target="../media/image53.jpeg"/><Relationship Id="rId10" Type="http://schemas.openxmlformats.org/officeDocument/2006/relationships/image" Target="../media/image57.gif"/><Relationship Id="rId4" Type="http://schemas.openxmlformats.org/officeDocument/2006/relationships/image" Target="../media/image52.gif"/><Relationship Id="rId9" Type="http://schemas.openxmlformats.org/officeDocument/2006/relationships/image" Target="../media/image56.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55.wmf"/><Relationship Id="rId13" Type="http://schemas.microsoft.com/office/2007/relationships/hdphoto" Target="../media/hdphoto2.wdp"/><Relationship Id="rId3" Type="http://schemas.openxmlformats.org/officeDocument/2006/relationships/image" Target="../media/image61.wmf"/><Relationship Id="rId7" Type="http://schemas.openxmlformats.org/officeDocument/2006/relationships/image" Target="../media/image62.jpeg"/><Relationship Id="rId12"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58.jpeg"/><Relationship Id="rId11" Type="http://schemas.microsoft.com/office/2007/relationships/hdphoto" Target="../media/hdphoto1.wdp"/><Relationship Id="rId5" Type="http://schemas.openxmlformats.org/officeDocument/2006/relationships/image" Target="../media/image54.jpeg"/><Relationship Id="rId10" Type="http://schemas.openxmlformats.org/officeDocument/2006/relationships/image" Target="../media/image64.png"/><Relationship Id="rId4" Type="http://schemas.openxmlformats.org/officeDocument/2006/relationships/image" Target="../media/image50.jpeg"/><Relationship Id="rId9" Type="http://schemas.openxmlformats.org/officeDocument/2006/relationships/image" Target="../media/image63.png"/></Relationships>
</file>

<file path=ppt/slides/_rels/slide2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71.png"/><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2.png"/><Relationship Id="rId1" Type="http://schemas.openxmlformats.org/officeDocument/2006/relationships/slideLayout" Target="../slideLayouts/slideLayout6.xml"/><Relationship Id="rId5" Type="http://schemas.openxmlformats.org/officeDocument/2006/relationships/image" Target="../media/image74.jpeg"/><Relationship Id="rId4" Type="http://schemas.openxmlformats.org/officeDocument/2006/relationships/image" Target="../media/image7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xml"/><Relationship Id="rId4" Type="http://schemas.openxmlformats.org/officeDocument/2006/relationships/image" Target="../media/image77.jpeg"/></Relationships>
</file>

<file path=ppt/slides/_rels/slide4.xml.rels><?xml version="1.0" encoding="UTF-8" standalone="yes"?>
<Relationships xmlns="http://schemas.openxmlformats.org/package/2006/relationships"><Relationship Id="rId8" Type="http://schemas.openxmlformats.org/officeDocument/2006/relationships/hyperlink" Target="http://tinyurl.com/q29clvk" TargetMode="External"/><Relationship Id="rId3" Type="http://schemas.openxmlformats.org/officeDocument/2006/relationships/hyperlink" Target="http://www.threatrisk.org/spec/RevisedSubmission/Revised%20Operational%20Threat%20Risk%20Submission.pdf" TargetMode="External"/><Relationship Id="rId7" Type="http://schemas.openxmlformats.org/officeDocument/2006/relationships/hyperlink" Target="http://www.threatrisk.org/spec/RevisedSubmission/Revised%20threat-risk%20Submission%20machine%20readable%20files.zip" TargetMode="External"/><Relationship Id="rId2" Type="http://schemas.openxmlformats.org/officeDocument/2006/relationships/hyperlink" Target="http://tinyurl.com/qdfl6jl" TargetMode="External"/><Relationship Id="rId1" Type="http://schemas.openxmlformats.org/officeDocument/2006/relationships/slideLayout" Target="../slideLayouts/slideLayout2.xml"/><Relationship Id="rId6" Type="http://schemas.openxmlformats.org/officeDocument/2006/relationships/hyperlink" Target="http://tinyurl.com/o2vkkss" TargetMode="External"/><Relationship Id="rId5" Type="http://schemas.openxmlformats.org/officeDocument/2006/relationships/hyperlink" Target="http://www.threatrisk.org/spec/RevisedSubmission/Revised%20Operational%20Threat%20Risk%20Submission.doc" TargetMode="External"/><Relationship Id="rId10" Type="http://schemas.openxmlformats.org/officeDocument/2006/relationships/hyperlink" Target="http://threatrisk.org/" TargetMode="External"/><Relationship Id="rId4" Type="http://schemas.openxmlformats.org/officeDocument/2006/relationships/hyperlink" Target="http://tinyurl.com/p6ykkrm" TargetMode="External"/><Relationship Id="rId9" Type="http://schemas.openxmlformats.org/officeDocument/2006/relationships/hyperlink" Target="http://www.threatrisk.org/spec/Threat%20Risk%20Model.html"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D:\Projects\Threat\website\threat-mo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
            <a:ext cx="9143999" cy="68579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0" y="4648201"/>
            <a:ext cx="9144000" cy="2209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5" descr="C:\Users\Cory\Pictures\threatImage\lm.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1118" y="5834570"/>
            <a:ext cx="3800032" cy="1071573"/>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8000" y="3352800"/>
            <a:ext cx="3048000" cy="145169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6" name="Picture 8" descr="http://ts2.mm.bing.net/th?id=HN.607995141331681509&amp;amp;pid=15.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2167" y="5291758"/>
            <a:ext cx="1140382" cy="1140382"/>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1" y="3434914"/>
            <a:ext cx="3145490" cy="870105"/>
          </a:xfrm>
        </p:spPr>
        <p:txBody>
          <a:bodyPr>
            <a:noAutofit/>
          </a:bodyPr>
          <a:lstStyle/>
          <a:p>
            <a:r>
              <a:rPr lang="en-US" sz="2800" b="1" dirty="0" smtClean="0">
                <a:effectLst>
                  <a:outerShdw blurRad="38100" dist="38100" dir="2700000" algn="tl">
                    <a:srgbClr val="000000">
                      <a:alpha val="43137"/>
                    </a:srgbClr>
                  </a:outerShdw>
                </a:effectLst>
              </a:rPr>
              <a:t>TEAM </a:t>
            </a:r>
            <a:r>
              <a:rPr lang="en-US" sz="2800" b="1" dirty="0" smtClean="0">
                <a:solidFill>
                  <a:srgbClr val="FF0000"/>
                </a:solidFill>
                <a:effectLst>
                  <a:outerShdw blurRad="38100" dist="38100" dir="2700000" algn="tl">
                    <a:srgbClr val="000000">
                      <a:alpha val="43137"/>
                    </a:srgbClr>
                  </a:outerShdw>
                </a:effectLst>
              </a:rPr>
              <a:t>Threat</a:t>
            </a:r>
          </a:p>
          <a:p>
            <a:r>
              <a:rPr lang="en-US" sz="2800" b="1" dirty="0" smtClean="0">
                <a:solidFill>
                  <a:srgbClr val="FF0000"/>
                </a:solidFill>
                <a:effectLst>
                  <a:outerShdw blurRad="38100" dist="38100" dir="2700000" algn="tl">
                    <a:srgbClr val="000000">
                      <a:alpha val="43137"/>
                    </a:srgbClr>
                  </a:outerShdw>
                </a:effectLst>
              </a:rPr>
              <a:t>STIDS 2015</a:t>
            </a:r>
          </a:p>
        </p:txBody>
      </p:sp>
      <p:sp>
        <p:nvSpPr>
          <p:cNvPr id="2" name="Title 1"/>
          <p:cNvSpPr>
            <a:spLocks noGrp="1"/>
          </p:cNvSpPr>
          <p:nvPr>
            <p:ph type="title"/>
          </p:nvPr>
        </p:nvSpPr>
        <p:spPr/>
        <p:txBody>
          <a:bodyPr>
            <a:normAutofit fontScale="90000"/>
          </a:bodyPr>
          <a:lstStyle/>
          <a:p>
            <a:r>
              <a:rPr lang="en-US" dirty="0" smtClean="0">
                <a:solidFill>
                  <a:schemeClr val="tx1"/>
                </a:solidFill>
                <a:effectLst>
                  <a:outerShdw blurRad="38100" dist="38100" dir="2700000" algn="tl">
                    <a:srgbClr val="000000">
                      <a:alpha val="43137"/>
                    </a:srgbClr>
                  </a:outerShdw>
                </a:effectLst>
              </a:rPr>
              <a:t>Operational Threat &amp; Risk Information Sharing and Analytics</a:t>
            </a:r>
            <a:endParaRPr lang="en-US" dirty="0">
              <a:solidFill>
                <a:schemeClr val="tx1"/>
              </a:solidFill>
              <a:effectLst>
                <a:outerShdw blurRad="38100" dist="38100" dir="2700000" algn="tl">
                  <a:srgbClr val="000000">
                    <a:alpha val="43137"/>
                  </a:srgbClr>
                </a:outerShdw>
              </a:effectLst>
            </a:endParaRPr>
          </a:p>
        </p:txBody>
      </p:sp>
      <p:pic>
        <p:nvPicPr>
          <p:cNvPr id="4" name="Picture 2"/>
          <p:cNvPicPr>
            <a:picLocks noChangeAspect="1" noChangeArrowheads="1"/>
          </p:cNvPicPr>
          <p:nvPr/>
        </p:nvPicPr>
        <p:blipFill>
          <a:blip r:embed="rId6" cstate="print"/>
          <a:srcRect/>
          <a:stretch>
            <a:fillRect/>
          </a:stretch>
        </p:blipFill>
        <p:spPr bwMode="auto">
          <a:xfrm>
            <a:off x="3596481" y="3649229"/>
            <a:ext cx="1951037" cy="858838"/>
          </a:xfrm>
          <a:prstGeom prst="rect">
            <a:avLst/>
          </a:prstGeom>
          <a:noFill/>
          <a:ln w="9525">
            <a:noFill/>
            <a:miter lim="800000"/>
            <a:headEnd/>
            <a:tailEnd/>
          </a:ln>
        </p:spPr>
      </p:pic>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382" y="4782030"/>
            <a:ext cx="1877618" cy="624955"/>
          </a:xfrm>
          <a:prstGeom prst="rect">
            <a:avLst/>
          </a:prstGeom>
        </p:spPr>
      </p:pic>
      <p:pic>
        <p:nvPicPr>
          <p:cNvPr id="205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350" y="5693790"/>
            <a:ext cx="2723776" cy="5347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4071" y="6276974"/>
            <a:ext cx="3829050" cy="447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01844" y="4781669"/>
            <a:ext cx="2571749" cy="6294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19026" y="5391081"/>
            <a:ext cx="1462774" cy="6868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73593" y="4601632"/>
            <a:ext cx="1676400" cy="10455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04000" y="4798969"/>
            <a:ext cx="891713" cy="4927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40894" y="4859627"/>
            <a:ext cx="1428750"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6" descr="C:\Users\Cory\Pictures\threatImage\nist.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072400" y="6423594"/>
            <a:ext cx="1246626" cy="424176"/>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Cory\Pictures\threatImage\nsa.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055765" y="5315961"/>
            <a:ext cx="1081431" cy="10543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802582" y="5466825"/>
            <a:ext cx="697385" cy="7048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89472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5505450"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solidFill>
                  <a:schemeClr val="bg1"/>
                </a:solidFill>
              </a:rPr>
              <a:t>Critical Infrastructure</a:t>
            </a:r>
            <a:endParaRPr lang="en-US" sz="1600" dirty="0">
              <a:solidFill>
                <a:schemeClr val="bg1"/>
              </a:solidFill>
            </a:endParaRPr>
          </a:p>
        </p:txBody>
      </p:sp>
      <p:sp>
        <p:nvSpPr>
          <p:cNvPr id="14" name="Rounded Rectangle 13"/>
          <p:cNvSpPr/>
          <p:nvPr/>
        </p:nvSpPr>
        <p:spPr>
          <a:xfrm>
            <a:off x="3737243"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solidFill>
                  <a:schemeClr val="bg1"/>
                </a:solidFill>
              </a:rPr>
              <a:t>Terrorism</a:t>
            </a:r>
            <a:endParaRPr lang="en-US" sz="1600" dirty="0">
              <a:solidFill>
                <a:schemeClr val="bg1"/>
              </a:solidFill>
            </a:endParaRPr>
          </a:p>
        </p:txBody>
      </p:sp>
      <p:sp>
        <p:nvSpPr>
          <p:cNvPr id="15" name="Rounded Rectangle 14"/>
          <p:cNvSpPr/>
          <p:nvPr/>
        </p:nvSpPr>
        <p:spPr>
          <a:xfrm>
            <a:off x="1919873"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solidFill>
                  <a:schemeClr val="bg1"/>
                </a:solidFill>
              </a:rPr>
              <a:t>Crime</a:t>
            </a:r>
            <a:endParaRPr lang="en-US" sz="1600" dirty="0">
              <a:solidFill>
                <a:schemeClr val="bg1"/>
              </a:solidFill>
            </a:endParaRPr>
          </a:p>
        </p:txBody>
      </p:sp>
      <p:sp>
        <p:nvSpPr>
          <p:cNvPr id="16" name="Rounded Rectangle 15"/>
          <p:cNvSpPr/>
          <p:nvPr/>
        </p:nvSpPr>
        <p:spPr>
          <a:xfrm>
            <a:off x="102503"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solidFill>
                  <a:schemeClr val="bg1"/>
                </a:solidFill>
              </a:rPr>
              <a:t>Cyber</a:t>
            </a:r>
            <a:endParaRPr lang="en-US" sz="1600" dirty="0">
              <a:solidFill>
                <a:schemeClr val="bg1"/>
              </a:solidFill>
            </a:endParaRPr>
          </a:p>
        </p:txBody>
      </p:sp>
      <p:sp>
        <p:nvSpPr>
          <p:cNvPr id="18" name="Rounded Rectangle 17"/>
          <p:cNvSpPr/>
          <p:nvPr/>
        </p:nvSpPr>
        <p:spPr>
          <a:xfrm>
            <a:off x="7331633" y="1651630"/>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solidFill>
                  <a:schemeClr val="bg1"/>
                </a:solidFill>
              </a:rPr>
              <a:t>Natural</a:t>
            </a:r>
          </a:p>
          <a:p>
            <a:pPr algn="ctr"/>
            <a:r>
              <a:rPr lang="en-US" sz="1600" dirty="0" smtClean="0">
                <a:solidFill>
                  <a:schemeClr val="bg1"/>
                </a:solidFill>
              </a:rPr>
              <a:t>Disasters</a:t>
            </a:r>
            <a:endParaRPr lang="en-US" sz="1600" dirty="0">
              <a:solidFill>
                <a:schemeClr val="bg1"/>
              </a:solidFill>
            </a:endParaRPr>
          </a:p>
        </p:txBody>
      </p:sp>
      <p:sp>
        <p:nvSpPr>
          <p:cNvPr id="5" name="Rounded Rectangle 4"/>
          <p:cNvSpPr/>
          <p:nvPr/>
        </p:nvSpPr>
        <p:spPr>
          <a:xfrm>
            <a:off x="68580" y="2583180"/>
            <a:ext cx="8949690" cy="2674620"/>
          </a:xfrm>
          <a:prstGeom prst="roundRect">
            <a:avLst/>
          </a:prstGeom>
          <a:gradFill>
            <a:gsLst>
              <a:gs pos="0">
                <a:schemeClr val="accent1">
                  <a:tint val="100000"/>
                  <a:shade val="100000"/>
                  <a:satMod val="130000"/>
                  <a:alpha val="64000"/>
                </a:schemeClr>
              </a:gs>
              <a:gs pos="100000">
                <a:schemeClr val="accent1">
                  <a:tint val="50000"/>
                  <a:shade val="100000"/>
                  <a:satMod val="350000"/>
                </a:schemeClr>
              </a:gs>
            </a:gsLst>
          </a:gradFill>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b" anchorCtr="0"/>
          <a:lstStyle/>
          <a:p>
            <a:pPr algn="ctr"/>
            <a:r>
              <a:rPr lang="en-US" dirty="0" smtClean="0"/>
              <a:t>Integrating Framework for Threats and Risks</a:t>
            </a:r>
            <a:endParaRPr lang="en-US" dirty="0"/>
          </a:p>
        </p:txBody>
      </p:sp>
      <p:sp>
        <p:nvSpPr>
          <p:cNvPr id="4" name="Title 3"/>
          <p:cNvSpPr>
            <a:spLocks noGrp="1"/>
          </p:cNvSpPr>
          <p:nvPr>
            <p:ph type="title"/>
          </p:nvPr>
        </p:nvSpPr>
        <p:spPr/>
        <p:txBody>
          <a:bodyPr>
            <a:normAutofit/>
          </a:bodyPr>
          <a:lstStyle/>
          <a:p>
            <a:r>
              <a:rPr lang="en-US" sz="3200" dirty="0" smtClean="0"/>
              <a:t>What we need is an integrating framework </a:t>
            </a:r>
            <a:r>
              <a:rPr lang="en-US" sz="3200" dirty="0" smtClean="0">
                <a:solidFill>
                  <a:srgbClr val="FF0000"/>
                </a:solidFill>
              </a:rPr>
              <a:t>that supports automated data mapping</a:t>
            </a:r>
            <a:endParaRPr lang="en-US" sz="3200" dirty="0">
              <a:solidFill>
                <a:srgbClr val="FF0000"/>
              </a:solidFill>
            </a:endParaRPr>
          </a:p>
        </p:txBody>
      </p:sp>
      <p:sp>
        <p:nvSpPr>
          <p:cNvPr id="2" name="Flowchart: Document 1"/>
          <p:cNvSpPr/>
          <p:nvPr/>
        </p:nvSpPr>
        <p:spPr>
          <a:xfrm>
            <a:off x="36576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0" name="Flowchart: Document 9"/>
          <p:cNvSpPr/>
          <p:nvPr/>
        </p:nvSpPr>
        <p:spPr>
          <a:xfrm>
            <a:off x="218313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1" name="Flowchart: Document 10"/>
          <p:cNvSpPr/>
          <p:nvPr/>
        </p:nvSpPr>
        <p:spPr>
          <a:xfrm>
            <a:off x="400050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2" name="Flowchart: Document 11"/>
          <p:cNvSpPr/>
          <p:nvPr/>
        </p:nvSpPr>
        <p:spPr>
          <a:xfrm>
            <a:off x="577977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9" name="Flowchart: Document 18"/>
          <p:cNvSpPr/>
          <p:nvPr/>
        </p:nvSpPr>
        <p:spPr>
          <a:xfrm>
            <a:off x="766953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7" name="TextBox 6"/>
          <p:cNvSpPr txBox="1"/>
          <p:nvPr/>
        </p:nvSpPr>
        <p:spPr>
          <a:xfrm>
            <a:off x="727248" y="5435420"/>
            <a:ext cx="8250977" cy="369332"/>
          </a:xfrm>
          <a:prstGeom prst="rect">
            <a:avLst/>
          </a:prstGeom>
          <a:noFill/>
        </p:spPr>
        <p:txBody>
          <a:bodyPr wrap="none" rtlCol="0">
            <a:spAutoFit/>
          </a:bodyPr>
          <a:lstStyle/>
          <a:p>
            <a:r>
              <a:rPr lang="en-US" dirty="0" smtClean="0">
                <a:solidFill>
                  <a:srgbClr val="FF0000"/>
                </a:solidFill>
              </a:rPr>
              <a:t>An integrating framework that helps us deal with all aspects of a risk or incident</a:t>
            </a:r>
            <a:endParaRPr lang="en-US" dirty="0">
              <a:solidFill>
                <a:srgbClr val="FF0000"/>
              </a:solidFill>
            </a:endParaRPr>
          </a:p>
        </p:txBody>
      </p:sp>
      <p:sp>
        <p:nvSpPr>
          <p:cNvPr id="3" name="TextBox 2"/>
          <p:cNvSpPr txBox="1"/>
          <p:nvPr/>
        </p:nvSpPr>
        <p:spPr>
          <a:xfrm>
            <a:off x="891327" y="5804752"/>
            <a:ext cx="7840673" cy="369332"/>
          </a:xfrm>
          <a:prstGeom prst="rect">
            <a:avLst/>
          </a:prstGeom>
          <a:noFill/>
        </p:spPr>
        <p:txBody>
          <a:bodyPr wrap="none" rtlCol="0">
            <a:spAutoFit/>
          </a:bodyPr>
          <a:lstStyle/>
          <a:p>
            <a:r>
              <a:rPr lang="en-US" dirty="0" smtClean="0">
                <a:solidFill>
                  <a:srgbClr val="FF0000"/>
                </a:solidFill>
              </a:rPr>
              <a:t>A federation of risk and threat information sharing and analytics capabilities</a:t>
            </a:r>
            <a:endParaRPr lang="en-US" dirty="0">
              <a:solidFill>
                <a:srgbClr val="FF0000"/>
              </a:solidFill>
            </a:endParaRPr>
          </a:p>
        </p:txBody>
      </p:sp>
      <p:sp>
        <p:nvSpPr>
          <p:cNvPr id="6" name="Footer Placeholder 5"/>
          <p:cNvSpPr>
            <a:spLocks noGrp="1"/>
          </p:cNvSpPr>
          <p:nvPr>
            <p:ph type="ftr" sz="quarter" idx="16"/>
          </p:nvPr>
        </p:nvSpPr>
        <p:spPr/>
        <p:txBody>
          <a:bodyPr/>
          <a:lstStyle/>
          <a:p>
            <a:r>
              <a:rPr lang="en-US" smtClean="0"/>
              <a:t>OMG Threat &amp; Risk for STIDS 2015</a:t>
            </a:r>
            <a:endParaRPr lang="en-US"/>
          </a:p>
        </p:txBody>
      </p:sp>
      <p:sp>
        <p:nvSpPr>
          <p:cNvPr id="8" name="Slide Number Placeholder 7"/>
          <p:cNvSpPr>
            <a:spLocks noGrp="1"/>
          </p:cNvSpPr>
          <p:nvPr>
            <p:ph type="sldNum" sz="quarter" idx="15"/>
          </p:nvPr>
        </p:nvSpPr>
        <p:spPr/>
        <p:txBody>
          <a:bodyPr/>
          <a:lstStyle/>
          <a:p>
            <a:fld id="{C5349D12-3EF0-44B0-8484-0F10BE0E01DA}" type="slidenum">
              <a:rPr lang="en-US" smtClean="0"/>
              <a:t>10</a:t>
            </a:fld>
            <a:endParaRPr lang="en-US"/>
          </a:p>
        </p:txBody>
      </p:sp>
      <p:sp>
        <p:nvSpPr>
          <p:cNvPr id="9" name="Date Placeholder 8"/>
          <p:cNvSpPr>
            <a:spLocks noGrp="1"/>
          </p:cNvSpPr>
          <p:nvPr>
            <p:ph type="dt" sz="half" idx="14"/>
          </p:nvPr>
        </p:nvSpPr>
        <p:spPr/>
        <p:txBody>
          <a:bodyPr/>
          <a:lstStyle/>
          <a:p>
            <a:r>
              <a:rPr lang="en-US" smtClean="0"/>
              <a:t>11/18/2015</a:t>
            </a:r>
            <a:endParaRPr lang="en-US" dirty="0"/>
          </a:p>
        </p:txBody>
      </p:sp>
    </p:spTree>
    <p:extLst>
      <p:ext uri="{BB962C8B-B14F-4D97-AF65-F5344CB8AC3E}">
        <p14:creationId xmlns:p14="http://schemas.microsoft.com/office/powerpoint/2010/main" val="109596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Down Arrow 19"/>
          <p:cNvSpPr/>
          <p:nvPr/>
        </p:nvSpPr>
        <p:spPr>
          <a:xfrm rot="20318135">
            <a:off x="5055458" y="1522129"/>
            <a:ext cx="681445" cy="23733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own Arrow 20"/>
          <p:cNvSpPr/>
          <p:nvPr/>
        </p:nvSpPr>
        <p:spPr>
          <a:xfrm rot="14018230">
            <a:off x="2854024" y="2799806"/>
            <a:ext cx="681445" cy="14180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177245" y="3778296"/>
            <a:ext cx="3866606" cy="1570243"/>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smtClean="0"/>
              <a:t>Output</a:t>
            </a:r>
            <a:endParaRPr lang="en-US" dirty="0"/>
          </a:p>
        </p:txBody>
      </p:sp>
      <p:sp>
        <p:nvSpPr>
          <p:cNvPr id="16" name="Rectangle 15"/>
          <p:cNvSpPr/>
          <p:nvPr/>
        </p:nvSpPr>
        <p:spPr>
          <a:xfrm>
            <a:off x="3259182" y="3778296"/>
            <a:ext cx="1765663" cy="1570243"/>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smtClean="0"/>
              <a:t>Rules</a:t>
            </a:r>
            <a:endParaRPr lang="en-US" dirty="0"/>
          </a:p>
        </p:txBody>
      </p:sp>
      <p:sp>
        <p:nvSpPr>
          <p:cNvPr id="2" name="Title 1"/>
          <p:cNvSpPr>
            <a:spLocks noGrp="1"/>
          </p:cNvSpPr>
          <p:nvPr>
            <p:ph type="title"/>
          </p:nvPr>
        </p:nvSpPr>
        <p:spPr/>
        <p:txBody>
          <a:bodyPr/>
          <a:lstStyle/>
          <a:p>
            <a:r>
              <a:rPr lang="en-US" dirty="0" smtClean="0">
                <a:solidFill>
                  <a:schemeClr val="tx1"/>
                </a:solidFill>
              </a:rPr>
              <a:t>Prototype Design</a:t>
            </a:r>
            <a:endParaRPr lang="en-US" dirty="0">
              <a:solidFill>
                <a:schemeClr val="tx1"/>
              </a:solidFill>
            </a:endParaRPr>
          </a:p>
        </p:txBody>
      </p:sp>
      <p:sp>
        <p:nvSpPr>
          <p:cNvPr id="3" name="Rounded Rectangle 2"/>
          <p:cNvSpPr/>
          <p:nvPr/>
        </p:nvSpPr>
        <p:spPr>
          <a:xfrm>
            <a:off x="533400" y="857660"/>
            <a:ext cx="2514600" cy="195640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err="1" smtClean="0">
                <a:solidFill>
                  <a:schemeClr val="bg1"/>
                </a:solidFill>
              </a:rPr>
              <a:t>Magicdraw</a:t>
            </a:r>
            <a:endParaRPr lang="en-US" dirty="0">
              <a:solidFill>
                <a:schemeClr val="bg1"/>
              </a:solidFill>
            </a:endParaRPr>
          </a:p>
        </p:txBody>
      </p:sp>
      <p:sp>
        <p:nvSpPr>
          <p:cNvPr id="4" name="Flowchart: Document 3"/>
          <p:cNvSpPr/>
          <p:nvPr/>
        </p:nvSpPr>
        <p:spPr>
          <a:xfrm>
            <a:off x="1066800" y="1312683"/>
            <a:ext cx="1447800" cy="8382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Conceptual</a:t>
            </a:r>
          </a:p>
          <a:p>
            <a:pPr algn="ctr"/>
            <a:r>
              <a:rPr lang="en-US" dirty="0" smtClean="0"/>
              <a:t>Model</a:t>
            </a:r>
            <a:endParaRPr lang="en-US" dirty="0"/>
          </a:p>
        </p:txBody>
      </p:sp>
      <p:sp>
        <p:nvSpPr>
          <p:cNvPr id="5" name="Flowchart: Process 4"/>
          <p:cNvSpPr/>
          <p:nvPr/>
        </p:nvSpPr>
        <p:spPr>
          <a:xfrm>
            <a:off x="1104900" y="2166366"/>
            <a:ext cx="1371600" cy="647700"/>
          </a:xfrm>
          <a:prstGeom prst="flowChartProces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rPr>
              <a:t>SIMF-Python Interpret / Export</a:t>
            </a:r>
            <a:endParaRPr lang="en-US" sz="1400" dirty="0">
              <a:solidFill>
                <a:schemeClr val="bg1"/>
              </a:solidFill>
            </a:endParaRPr>
          </a:p>
        </p:txBody>
      </p:sp>
      <p:sp>
        <p:nvSpPr>
          <p:cNvPr id="6" name="Rectangle 5"/>
          <p:cNvSpPr/>
          <p:nvPr/>
        </p:nvSpPr>
        <p:spPr>
          <a:xfrm>
            <a:off x="280851" y="3778296"/>
            <a:ext cx="2743200" cy="1559447"/>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smtClean="0"/>
              <a:t>Files From Model</a:t>
            </a:r>
            <a:endParaRPr lang="en-US" dirty="0"/>
          </a:p>
        </p:txBody>
      </p:sp>
      <p:sp>
        <p:nvSpPr>
          <p:cNvPr id="7" name="Flowchart: Document 6"/>
          <p:cNvSpPr/>
          <p:nvPr/>
        </p:nvSpPr>
        <p:spPr>
          <a:xfrm>
            <a:off x="1790700" y="3851330"/>
            <a:ext cx="1066800" cy="1036697"/>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SIMF/ Python Objects</a:t>
            </a:r>
            <a:endParaRPr lang="en-US" sz="1400" dirty="0"/>
          </a:p>
        </p:txBody>
      </p:sp>
      <p:sp>
        <p:nvSpPr>
          <p:cNvPr id="8" name="Flowchart: Document 7"/>
          <p:cNvSpPr/>
          <p:nvPr/>
        </p:nvSpPr>
        <p:spPr>
          <a:xfrm>
            <a:off x="508362" y="3866160"/>
            <a:ext cx="1181100" cy="1036697"/>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Dictionary Spreadsheet</a:t>
            </a:r>
          </a:p>
          <a:p>
            <a:pPr algn="ctr"/>
            <a:r>
              <a:rPr lang="en-US" sz="1400" dirty="0" smtClean="0"/>
              <a:t>(Concept Labels)</a:t>
            </a:r>
            <a:endParaRPr lang="en-US" sz="1400" dirty="0"/>
          </a:p>
        </p:txBody>
      </p:sp>
      <p:sp>
        <p:nvSpPr>
          <p:cNvPr id="9" name="Flowchart: Process 8"/>
          <p:cNvSpPr/>
          <p:nvPr/>
        </p:nvSpPr>
        <p:spPr>
          <a:xfrm>
            <a:off x="3733800" y="2343560"/>
            <a:ext cx="1981200" cy="800100"/>
          </a:xfrm>
          <a:prstGeom prst="flowChartProces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Python Mapping Code</a:t>
            </a:r>
            <a:endParaRPr lang="en-US" dirty="0">
              <a:solidFill>
                <a:schemeClr val="bg1"/>
              </a:solidFill>
            </a:endParaRPr>
          </a:p>
        </p:txBody>
      </p:sp>
      <p:sp>
        <p:nvSpPr>
          <p:cNvPr id="10" name="Flowchart: Document 9"/>
          <p:cNvSpPr/>
          <p:nvPr/>
        </p:nvSpPr>
        <p:spPr>
          <a:xfrm>
            <a:off x="3608613" y="3828371"/>
            <a:ext cx="1066800" cy="9906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Map rules</a:t>
            </a:r>
            <a:endParaRPr lang="en-US" sz="1400" dirty="0"/>
          </a:p>
        </p:txBody>
      </p:sp>
      <p:sp>
        <p:nvSpPr>
          <p:cNvPr id="11" name="Flowchart: Multidocument 10"/>
          <p:cNvSpPr/>
          <p:nvPr/>
        </p:nvSpPr>
        <p:spPr>
          <a:xfrm>
            <a:off x="3962671" y="1179743"/>
            <a:ext cx="1486172" cy="91440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STIX</a:t>
            </a:r>
          </a:p>
          <a:p>
            <a:pPr algn="ctr"/>
            <a:r>
              <a:rPr lang="en-US" dirty="0" smtClean="0"/>
              <a:t>XML</a:t>
            </a:r>
            <a:endParaRPr lang="en-US" dirty="0"/>
          </a:p>
        </p:txBody>
      </p:sp>
      <p:sp>
        <p:nvSpPr>
          <p:cNvPr id="12" name="Flowchart: Document 11"/>
          <p:cNvSpPr/>
          <p:nvPr/>
        </p:nvSpPr>
        <p:spPr>
          <a:xfrm>
            <a:off x="7824651" y="3866470"/>
            <a:ext cx="1066800" cy="1315129"/>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Map  log</a:t>
            </a:r>
          </a:p>
          <a:p>
            <a:pPr algn="ctr"/>
            <a:r>
              <a:rPr lang="en-US" sz="1400" dirty="0" smtClean="0"/>
              <a:t>(Data seen and mapped or not)</a:t>
            </a:r>
            <a:endParaRPr lang="en-US" sz="1400" dirty="0"/>
          </a:p>
        </p:txBody>
      </p:sp>
      <p:sp>
        <p:nvSpPr>
          <p:cNvPr id="13" name="Flowchart: Document 12"/>
          <p:cNvSpPr/>
          <p:nvPr/>
        </p:nvSpPr>
        <p:spPr>
          <a:xfrm>
            <a:off x="5386251" y="3855586"/>
            <a:ext cx="1066800" cy="9906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SIMF-XML</a:t>
            </a:r>
          </a:p>
          <a:p>
            <a:pPr algn="ctr"/>
            <a:r>
              <a:rPr lang="en-US" sz="1400" dirty="0" smtClean="0"/>
              <a:t>Objects</a:t>
            </a:r>
            <a:endParaRPr lang="en-US" sz="1400" dirty="0"/>
          </a:p>
        </p:txBody>
      </p:sp>
      <p:grpSp>
        <p:nvGrpSpPr>
          <p:cNvPr id="18" name="Group 17"/>
          <p:cNvGrpSpPr/>
          <p:nvPr/>
        </p:nvGrpSpPr>
        <p:grpSpPr>
          <a:xfrm>
            <a:off x="6605451" y="3855586"/>
            <a:ext cx="1066800" cy="914400"/>
            <a:chOff x="6629400" y="4649289"/>
            <a:chExt cx="1066800" cy="914400"/>
          </a:xfrm>
        </p:grpSpPr>
        <p:sp>
          <p:nvSpPr>
            <p:cNvPr id="17" name="Rectangle 16"/>
            <p:cNvSpPr/>
            <p:nvPr/>
          </p:nvSpPr>
          <p:spPr>
            <a:xfrm>
              <a:off x="6629400" y="4781550"/>
              <a:ext cx="1066800" cy="6477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ame 14"/>
            <p:cNvSpPr/>
            <p:nvPr/>
          </p:nvSpPr>
          <p:spPr>
            <a:xfrm>
              <a:off x="6629400" y="4649289"/>
              <a:ext cx="1066800" cy="9144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Object</a:t>
              </a:r>
            </a:p>
            <a:p>
              <a:pPr algn="ctr"/>
              <a:r>
                <a:rPr lang="en-US" dirty="0" smtClean="0">
                  <a:solidFill>
                    <a:schemeClr val="tx1"/>
                  </a:solidFill>
                </a:rPr>
                <a:t>Graph</a:t>
              </a:r>
              <a:endParaRPr lang="en-US" dirty="0">
                <a:solidFill>
                  <a:schemeClr val="tx1"/>
                </a:solidFill>
              </a:endParaRPr>
            </a:p>
          </p:txBody>
        </p:sp>
      </p:grpSp>
      <p:sp>
        <p:nvSpPr>
          <p:cNvPr id="22" name="Down Arrow 21"/>
          <p:cNvSpPr/>
          <p:nvPr/>
        </p:nvSpPr>
        <p:spPr>
          <a:xfrm>
            <a:off x="1385751" y="2814066"/>
            <a:ext cx="762000" cy="956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Up Arrow 22"/>
          <p:cNvSpPr/>
          <p:nvPr/>
        </p:nvSpPr>
        <p:spPr>
          <a:xfrm>
            <a:off x="3825238" y="3135663"/>
            <a:ext cx="701041" cy="63463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loud Callout 24"/>
          <p:cNvSpPr/>
          <p:nvPr/>
        </p:nvSpPr>
        <p:spPr>
          <a:xfrm>
            <a:off x="3608613" y="5486400"/>
            <a:ext cx="1416232" cy="838200"/>
          </a:xfrm>
          <a:prstGeom prst="cloudCallout">
            <a:avLst>
              <a:gd name="adj1" fmla="val -69719"/>
              <a:gd name="adj2" fmla="val -668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Extend</a:t>
            </a:r>
          </a:p>
          <a:p>
            <a:pPr algn="ctr"/>
            <a:r>
              <a:rPr lang="en-US" dirty="0" smtClean="0"/>
              <a:t>Rules</a:t>
            </a:r>
            <a:endParaRPr lang="en-US" dirty="0"/>
          </a:p>
        </p:txBody>
      </p:sp>
      <p:cxnSp>
        <p:nvCxnSpPr>
          <p:cNvPr id="27" name="Curved Connector 26"/>
          <p:cNvCxnSpPr>
            <a:stCxn id="12" idx="2"/>
            <a:endCxn id="25" idx="2"/>
          </p:cNvCxnSpPr>
          <p:nvPr/>
        </p:nvCxnSpPr>
        <p:spPr>
          <a:xfrm rot="5400000">
            <a:off x="6285435" y="3832884"/>
            <a:ext cx="810846" cy="3334386"/>
          </a:xfrm>
          <a:prstGeom prst="curvedConnector2">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Curved Connector 27"/>
          <p:cNvCxnSpPr>
            <a:stCxn id="15" idx="2"/>
            <a:endCxn id="25" idx="2"/>
          </p:cNvCxnSpPr>
          <p:nvPr/>
        </p:nvCxnSpPr>
        <p:spPr>
          <a:xfrm rot="5400000">
            <a:off x="5513501" y="4280150"/>
            <a:ext cx="1135514" cy="2115186"/>
          </a:xfrm>
          <a:prstGeom prst="curvedConnector2">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Curved Connector 31"/>
          <p:cNvCxnSpPr>
            <a:stCxn id="8" idx="2"/>
            <a:endCxn id="25" idx="0"/>
          </p:cNvCxnSpPr>
          <p:nvPr/>
        </p:nvCxnSpPr>
        <p:spPr>
          <a:xfrm rot="16200000" flipH="1">
            <a:off x="1820369" y="4112863"/>
            <a:ext cx="1071180" cy="2514094"/>
          </a:xfrm>
          <a:prstGeom prst="curvedConnector2">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25" idx="3"/>
            <a:endCxn id="10" idx="1"/>
          </p:cNvCxnSpPr>
          <p:nvPr/>
        </p:nvCxnSpPr>
        <p:spPr>
          <a:xfrm rot="16200000" flipV="1">
            <a:off x="3357344" y="4574940"/>
            <a:ext cx="1210654" cy="708116"/>
          </a:xfrm>
          <a:prstGeom prst="curvedConnector4">
            <a:avLst>
              <a:gd name="adj1" fmla="val 27565"/>
              <a:gd name="adj2" fmla="val 132283"/>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 name="Line Callout 2 30"/>
          <p:cNvSpPr/>
          <p:nvPr/>
        </p:nvSpPr>
        <p:spPr>
          <a:xfrm>
            <a:off x="6098176" y="911954"/>
            <a:ext cx="2081349" cy="801457"/>
          </a:xfrm>
          <a:prstGeom prst="borderCallout2">
            <a:avLst>
              <a:gd name="adj1" fmla="val 18750"/>
              <a:gd name="adj2" fmla="val -8333"/>
              <a:gd name="adj3" fmla="val 18750"/>
              <a:gd name="adj4" fmla="val -16667"/>
              <a:gd name="adj5" fmla="val 73383"/>
              <a:gd name="adj6" fmla="val -31604"/>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Currently just does STIX</a:t>
            </a:r>
            <a:endParaRPr lang="en-US" dirty="0"/>
          </a:p>
        </p:txBody>
      </p:sp>
    </p:spTree>
    <p:extLst>
      <p:ext uri="{BB962C8B-B14F-4D97-AF65-F5344CB8AC3E}">
        <p14:creationId xmlns:p14="http://schemas.microsoft.com/office/powerpoint/2010/main" val="342873229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2000" y="1981200"/>
            <a:ext cx="7848600" cy="33092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Dictionary</a:t>
            </a:r>
          </a:p>
          <a:p>
            <a:r>
              <a:rPr lang="en-US" dirty="0" smtClean="0"/>
              <a:t>Example</a:t>
            </a:r>
          </a:p>
          <a:p>
            <a:r>
              <a:rPr lang="en-US" dirty="0"/>
              <a:t/>
            </a:r>
            <a:br>
              <a:rPr lang="en-US" dirty="0"/>
            </a:br>
            <a:r>
              <a:rPr lang="en-US" dirty="0" smtClean="0"/>
              <a:t>From Model</a:t>
            </a:r>
            <a:endParaRPr lang="en-US" dirty="0"/>
          </a:p>
        </p:txBody>
      </p:sp>
      <p:sp>
        <p:nvSpPr>
          <p:cNvPr id="2" name="Title 1"/>
          <p:cNvSpPr>
            <a:spLocks noGrp="1"/>
          </p:cNvSpPr>
          <p:nvPr>
            <p:ph type="title"/>
          </p:nvPr>
        </p:nvSpPr>
        <p:spPr/>
        <p:txBody>
          <a:bodyPr/>
          <a:lstStyle/>
          <a:p>
            <a:r>
              <a:rPr lang="en-US" dirty="0" smtClean="0">
                <a:solidFill>
                  <a:schemeClr val="tx1"/>
                </a:solidFill>
              </a:rPr>
              <a:t>Example Dictionary</a:t>
            </a:r>
            <a:endParaRPr lang="en-US" dirty="0">
              <a:solidFill>
                <a:schemeClr val="tx1"/>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697889222"/>
              </p:ext>
            </p:extLst>
          </p:nvPr>
        </p:nvGraphicFramePr>
        <p:xfrm>
          <a:off x="3048000" y="2547257"/>
          <a:ext cx="5295900" cy="2200275"/>
        </p:xfrm>
        <a:graphic>
          <a:graphicData uri="http://schemas.openxmlformats.org/drawingml/2006/table">
            <a:tbl>
              <a:tblPr>
                <a:tableStyleId>{8799B23B-EC83-4686-B30A-512413B5E67A}</a:tableStyleId>
              </a:tblPr>
              <a:tblGrid>
                <a:gridCol w="3416300"/>
                <a:gridCol w="1879600"/>
              </a:tblGrid>
              <a:tr h="571500">
                <a:tc>
                  <a:txBody>
                    <a:bodyPr/>
                    <a:lstStyle/>
                    <a:p>
                      <a:pPr algn="l" fontAlgn="b"/>
                      <a:r>
                        <a:rPr lang="en-US" sz="1400" u="none" strike="noStrike" dirty="0">
                          <a:effectLst/>
                        </a:rPr>
                        <a:t>Entity kinds/Physical Entity</a:t>
                      </a:r>
                      <a:endParaRPr lang="en-US" sz="1400" b="0" i="0" u="none" strike="noStrike" dirty="0">
                        <a:solidFill>
                          <a:schemeClr val="tx1"/>
                        </a:solidFill>
                        <a:effectLst/>
                        <a:latin typeface="Calibri"/>
                      </a:endParaRPr>
                    </a:p>
                  </a:txBody>
                  <a:tcPr marL="9525" marR="9525" marT="9525" marB="0" anchor="b"/>
                </a:tc>
                <a:tc>
                  <a:txBody>
                    <a:bodyPr/>
                    <a:lstStyle/>
                    <a:p>
                      <a:pPr algn="l" fontAlgn="b"/>
                      <a:r>
                        <a:rPr lang="en-US" sz="1400" u="none" strike="noStrike">
                          <a:effectLst/>
                        </a:rPr>
                        <a:t>A thing that has mass and takes up space including people, places and things.</a:t>
                      </a:r>
                      <a:endParaRPr lang="en-US" sz="1400" b="0" i="0" u="none" strike="noStrike">
                        <a:solidFill>
                          <a:schemeClr val="tx1"/>
                        </a:solidFill>
                        <a:effectLst/>
                        <a:latin typeface="Calibri"/>
                      </a:endParaRPr>
                    </a:p>
                  </a:txBody>
                  <a:tcPr marL="9525" marR="9525" marT="9525" marB="0" anchor="b"/>
                </a:tc>
              </a:tr>
              <a:tr h="190500">
                <a:tc>
                  <a:txBody>
                    <a:bodyPr/>
                    <a:lstStyle/>
                    <a:p>
                      <a:pPr algn="l" fontAlgn="b"/>
                      <a:r>
                        <a:rPr lang="en-US" sz="1400" u="none" strike="noStrike">
                          <a:effectLst/>
                        </a:rPr>
                        <a:t>UML2 Metamodel/Generalization</a:t>
                      </a:r>
                      <a:endParaRPr lang="en-US" sz="1400" b="0" i="0" u="none" strike="noStrike">
                        <a:solidFill>
                          <a:schemeClr val="tx1"/>
                        </a:solidFill>
                        <a:effectLst/>
                        <a:latin typeface="Calibri"/>
                      </a:endParaRPr>
                    </a:p>
                  </a:txBody>
                  <a:tcPr marL="9525" marR="9525" marT="9525" marB="0" anchor="b"/>
                </a:tc>
                <a:tc>
                  <a:txBody>
                    <a:bodyPr/>
                    <a:lstStyle/>
                    <a:p>
                      <a:pPr algn="l" fontAlgn="b"/>
                      <a:endParaRPr lang="en-US" sz="1400" b="0" i="0" u="none" strike="noStrike">
                        <a:solidFill>
                          <a:schemeClr val="tx1"/>
                        </a:solidFill>
                        <a:effectLst/>
                        <a:latin typeface="Calibri"/>
                      </a:endParaRPr>
                    </a:p>
                  </a:txBody>
                  <a:tcPr marL="9525" marR="9525" marT="9525" marB="0" anchor="b"/>
                </a:tc>
              </a:tr>
              <a:tr h="190500">
                <a:tc>
                  <a:txBody>
                    <a:bodyPr/>
                    <a:lstStyle/>
                    <a:p>
                      <a:pPr algn="l" fontAlgn="b"/>
                      <a:r>
                        <a:rPr lang="en-US" sz="1400" u="none" strike="noStrike" dirty="0">
                          <a:effectLst/>
                        </a:rPr>
                        <a:t>Intent/has intent</a:t>
                      </a:r>
                      <a:endParaRPr lang="en-US" sz="1400" b="0" i="0" u="none" strike="noStrike" dirty="0">
                        <a:solidFill>
                          <a:schemeClr val="tx1"/>
                        </a:solidFill>
                        <a:effectLst/>
                        <a:latin typeface="Calibri"/>
                      </a:endParaRPr>
                    </a:p>
                  </a:txBody>
                  <a:tcPr marL="9525" marR="9525" marT="9525" marB="0" anchor="b"/>
                </a:tc>
                <a:tc>
                  <a:txBody>
                    <a:bodyPr/>
                    <a:lstStyle/>
                    <a:p>
                      <a:pPr algn="l" fontAlgn="b"/>
                      <a:endParaRPr lang="en-US" sz="1400" b="0" i="0" u="none" strike="noStrike">
                        <a:solidFill>
                          <a:schemeClr val="tx1"/>
                        </a:solidFill>
                        <a:effectLst/>
                        <a:latin typeface="Calibri"/>
                      </a:endParaRPr>
                    </a:p>
                  </a:txBody>
                  <a:tcPr marL="9525" marR="9525" marT="9525" marB="0" anchor="b"/>
                </a:tc>
              </a:tr>
              <a:tr h="190500">
                <a:tc>
                  <a:txBody>
                    <a:bodyPr/>
                    <a:lstStyle/>
                    <a:p>
                      <a:pPr algn="l" fontAlgn="b"/>
                      <a:r>
                        <a:rPr lang="en-US" sz="1400" u="none" strike="noStrike">
                          <a:effectLst/>
                        </a:rPr>
                        <a:t>Context/Type</a:t>
                      </a:r>
                      <a:endParaRPr lang="en-US" sz="1400" b="0" i="0" u="none" strike="noStrike">
                        <a:solidFill>
                          <a:schemeClr val="tx1"/>
                        </a:solidFill>
                        <a:effectLst/>
                        <a:latin typeface="Calibri"/>
                      </a:endParaRPr>
                    </a:p>
                  </a:txBody>
                  <a:tcPr marL="9525" marR="9525" marT="9525" marB="0" anchor="b"/>
                </a:tc>
                <a:tc>
                  <a:txBody>
                    <a:bodyPr/>
                    <a:lstStyle/>
                    <a:p>
                      <a:pPr algn="l" fontAlgn="b"/>
                      <a:endParaRPr lang="en-US" sz="1400" b="0" i="0" u="none" strike="noStrike">
                        <a:solidFill>
                          <a:schemeClr val="tx1"/>
                        </a:solidFill>
                        <a:effectLst/>
                        <a:latin typeface="Calibri"/>
                      </a:endParaRPr>
                    </a:p>
                  </a:txBody>
                  <a:tcPr marL="9525" marR="9525" marT="9525" marB="0" anchor="b"/>
                </a:tc>
              </a:tr>
              <a:tr h="190500">
                <a:tc>
                  <a:txBody>
                    <a:bodyPr/>
                    <a:lstStyle/>
                    <a:p>
                      <a:pPr algn="l" fontAlgn="b"/>
                      <a:r>
                        <a:rPr lang="en-US" sz="1400" u="none" strike="noStrike">
                          <a:effectLst/>
                        </a:rPr>
                        <a:t>RiskThreat/has sighting</a:t>
                      </a:r>
                      <a:endParaRPr lang="en-US" sz="1400" b="0" i="0" u="none" strike="noStrike">
                        <a:solidFill>
                          <a:schemeClr val="tx1"/>
                        </a:solidFill>
                        <a:effectLst/>
                        <a:latin typeface="Calibri"/>
                      </a:endParaRPr>
                    </a:p>
                  </a:txBody>
                  <a:tcPr marL="9525" marR="9525" marT="9525" marB="0" anchor="b"/>
                </a:tc>
                <a:tc>
                  <a:txBody>
                    <a:bodyPr/>
                    <a:lstStyle/>
                    <a:p>
                      <a:pPr algn="l" fontAlgn="b"/>
                      <a:endParaRPr lang="en-US" sz="1400" b="0" i="0" u="none" strike="noStrike">
                        <a:solidFill>
                          <a:schemeClr val="tx1"/>
                        </a:solidFill>
                        <a:effectLst/>
                        <a:latin typeface="Calibri"/>
                      </a:endParaRPr>
                    </a:p>
                  </a:txBody>
                  <a:tcPr marL="9525" marR="9525" marT="9525" marB="0" anchor="b"/>
                </a:tc>
              </a:tr>
              <a:tr h="190500">
                <a:tc>
                  <a:txBody>
                    <a:bodyPr/>
                    <a:lstStyle/>
                    <a:p>
                      <a:pPr algn="l" fontAlgn="b"/>
                      <a:r>
                        <a:rPr lang="en-US" sz="1400" u="none" strike="noStrike">
                          <a:effectLst/>
                        </a:rPr>
                        <a:t>Possession/possesses</a:t>
                      </a:r>
                      <a:endParaRPr lang="en-US" sz="1400" b="0" i="0" u="none" strike="noStrike">
                        <a:solidFill>
                          <a:schemeClr val="tx1"/>
                        </a:solidFill>
                        <a:effectLst/>
                        <a:latin typeface="Calibri"/>
                      </a:endParaRPr>
                    </a:p>
                  </a:txBody>
                  <a:tcPr marL="9525" marR="9525" marT="9525" marB="0" anchor="b"/>
                </a:tc>
                <a:tc>
                  <a:txBody>
                    <a:bodyPr/>
                    <a:lstStyle/>
                    <a:p>
                      <a:pPr algn="l" fontAlgn="b"/>
                      <a:endParaRPr lang="en-US" sz="1400" b="0" i="0" u="none" strike="noStrike">
                        <a:solidFill>
                          <a:schemeClr val="tx1"/>
                        </a:solidFill>
                        <a:effectLst/>
                        <a:latin typeface="Calibri"/>
                      </a:endParaRPr>
                    </a:p>
                  </a:txBody>
                  <a:tcPr marL="9525" marR="9525" marT="9525" marB="0" anchor="b"/>
                </a:tc>
              </a:tr>
              <a:tr h="190500">
                <a:tc>
                  <a:txBody>
                    <a:bodyPr/>
                    <a:lstStyle/>
                    <a:p>
                      <a:pPr algn="l" fontAlgn="b"/>
                      <a:r>
                        <a:rPr lang="en-US" sz="1400" u="none" strike="noStrike" dirty="0" err="1">
                          <a:effectLst/>
                        </a:rPr>
                        <a:t>RiskThreat</a:t>
                      </a:r>
                      <a:r>
                        <a:rPr lang="en-US" sz="1400" u="none" strike="noStrike" dirty="0">
                          <a:effectLst/>
                        </a:rPr>
                        <a:t>/damages</a:t>
                      </a:r>
                      <a:endParaRPr lang="en-US" sz="1400" b="0" i="0" u="none" strike="noStrike" dirty="0">
                        <a:solidFill>
                          <a:schemeClr val="tx1"/>
                        </a:solidFill>
                        <a:effectLst/>
                        <a:latin typeface="Calibri"/>
                      </a:endParaRPr>
                    </a:p>
                  </a:txBody>
                  <a:tcPr marL="9525" marR="9525" marT="9525" marB="0" anchor="b"/>
                </a:tc>
                <a:tc>
                  <a:txBody>
                    <a:bodyPr/>
                    <a:lstStyle/>
                    <a:p>
                      <a:pPr algn="l" fontAlgn="b"/>
                      <a:endParaRPr lang="en-US" sz="1400" b="0" i="0" u="none" strike="noStrike" dirty="0">
                        <a:solidFill>
                          <a:schemeClr val="tx1"/>
                        </a:solidFill>
                        <a:effectLst/>
                        <a:latin typeface="Calibri"/>
                      </a:endParaRPr>
                    </a:p>
                  </a:txBody>
                  <a:tcPr marL="9525" marR="9525" marT="9525" marB="0" anchor="b"/>
                </a:tc>
              </a:tr>
            </a:tbl>
          </a:graphicData>
        </a:graphic>
      </p:graphicFrame>
    </p:spTree>
    <p:extLst>
      <p:ext uri="{BB962C8B-B14F-4D97-AF65-F5344CB8AC3E}">
        <p14:creationId xmlns:p14="http://schemas.microsoft.com/office/powerpoint/2010/main" val="421463392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Map log example</a:t>
            </a:r>
            <a:endParaRPr lang="en-US" dirty="0">
              <a:solidFill>
                <a:schemeClr val="tx1"/>
              </a:solidFill>
            </a:endParaRPr>
          </a:p>
        </p:txBody>
      </p:sp>
      <p:sp>
        <p:nvSpPr>
          <p:cNvPr id="3" name="Rectangle 2"/>
          <p:cNvSpPr/>
          <p:nvPr/>
        </p:nvSpPr>
        <p:spPr>
          <a:xfrm>
            <a:off x="461554" y="1853148"/>
            <a:ext cx="8305800" cy="3539430"/>
          </a:xfrm>
          <a:prstGeom prst="rect">
            <a:avLst/>
          </a:prstGeom>
        </p:spPr>
        <p:txBody>
          <a:bodyPr wrap="square">
            <a:spAutoFit/>
          </a:bodyPr>
          <a:lstStyle/>
          <a:p>
            <a:r>
              <a:rPr lang="en-US" sz="1600" dirty="0"/>
              <a:t> MAP:/</a:t>
            </a:r>
            <a:r>
              <a:rPr lang="en-US" sz="1600" dirty="0" err="1"/>
              <a:t>stix</a:t>
            </a:r>
            <a:r>
              <a:rPr lang="en-US" sz="1600" dirty="0"/>
              <a:t>/core/</a:t>
            </a:r>
            <a:r>
              <a:rPr lang="en-US" sz="1600" dirty="0" err="1"/>
              <a:t>stix_package</a:t>
            </a:r>
            <a:r>
              <a:rPr lang="en-US" sz="1600" dirty="0"/>
              <a:t>/</a:t>
            </a:r>
            <a:r>
              <a:rPr lang="en-US" sz="1600" dirty="0" err="1"/>
              <a:t>STIXPackage.indicators</a:t>
            </a:r>
            <a:r>
              <a:rPr lang="en-US" sz="1600" dirty="0"/>
              <a:t>---MAPPED TO---&gt;&lt;Indicator "opensource:indicator-45c112fa-805f-4cc0-b17b-2d98b519ca60" as "defines"&gt;</a:t>
            </a:r>
          </a:p>
          <a:p>
            <a:r>
              <a:rPr lang="en-US" sz="1600" dirty="0"/>
              <a:t>    NO VALUE FOR RULE:/</a:t>
            </a:r>
            <a:r>
              <a:rPr lang="en-US" sz="1600" dirty="0" err="1"/>
              <a:t>stix</a:t>
            </a:r>
            <a:r>
              <a:rPr lang="en-US" sz="1600" dirty="0"/>
              <a:t>/core/</a:t>
            </a:r>
            <a:r>
              <a:rPr lang="en-US" sz="1600" dirty="0" err="1"/>
              <a:t>stix_package</a:t>
            </a:r>
            <a:r>
              <a:rPr lang="en-US" sz="1600" dirty="0"/>
              <a:t>/</a:t>
            </a:r>
            <a:r>
              <a:rPr lang="en-US" sz="1600" dirty="0" err="1"/>
              <a:t>STIXPackage.incidents</a:t>
            </a:r>
            <a:endParaRPr lang="en-US" sz="1600" dirty="0"/>
          </a:p>
          <a:p>
            <a:r>
              <a:rPr lang="en-US" sz="1600" dirty="0"/>
              <a:t>    NO VALUE FOR RULE:/</a:t>
            </a:r>
            <a:r>
              <a:rPr lang="en-US" sz="1600" dirty="0" err="1"/>
              <a:t>stix</a:t>
            </a:r>
            <a:r>
              <a:rPr lang="en-US" sz="1600" dirty="0"/>
              <a:t>/core/</a:t>
            </a:r>
            <a:r>
              <a:rPr lang="en-US" sz="1600" dirty="0" err="1"/>
              <a:t>stix_package</a:t>
            </a:r>
            <a:r>
              <a:rPr lang="en-US" sz="1600" dirty="0"/>
              <a:t>/</a:t>
            </a:r>
            <a:r>
              <a:rPr lang="en-US" sz="1600" dirty="0" err="1"/>
              <a:t>STIXPackage.ttps</a:t>
            </a:r>
            <a:endParaRPr lang="en-US" sz="1600" dirty="0"/>
          </a:p>
          <a:p>
            <a:r>
              <a:rPr lang="en-US" sz="1600" dirty="0"/>
              <a:t>    MAP:/</a:t>
            </a:r>
            <a:r>
              <a:rPr lang="en-US" sz="1600" dirty="0" err="1"/>
              <a:t>stix</a:t>
            </a:r>
            <a:r>
              <a:rPr lang="en-US" sz="1600" dirty="0"/>
              <a:t>/base/Entity.id_---MAPPED TO---&gt;&lt;"edge:Package-3ffdccc7-bd56-4491-88d1-be3d966e42f8" as "identified by"&gt;</a:t>
            </a:r>
          </a:p>
          <a:p>
            <a:r>
              <a:rPr lang="en-US" sz="1600" dirty="0"/>
              <a:t>    NO VALUE FOR RULE:/</a:t>
            </a:r>
            <a:r>
              <a:rPr lang="en-US" sz="1600" dirty="0" err="1"/>
              <a:t>stix</a:t>
            </a:r>
            <a:r>
              <a:rPr lang="en-US" sz="1600" dirty="0"/>
              <a:t>/base/</a:t>
            </a:r>
            <a:r>
              <a:rPr lang="en-US" sz="1600" dirty="0" err="1"/>
              <a:t>Entity.idref</a:t>
            </a:r>
            <a:endParaRPr lang="en-US" sz="1600" dirty="0"/>
          </a:p>
          <a:p>
            <a:r>
              <a:rPr lang="en-US" sz="1600" dirty="0"/>
              <a:t>    NO VALUE FOR RULE:/</a:t>
            </a:r>
            <a:r>
              <a:rPr lang="en-US" sz="1600" dirty="0" err="1"/>
              <a:t>stix</a:t>
            </a:r>
            <a:r>
              <a:rPr lang="en-US" sz="1600" dirty="0"/>
              <a:t>/base/</a:t>
            </a:r>
            <a:r>
              <a:rPr lang="en-US" sz="1600" dirty="0" err="1"/>
              <a:t>Entity.title</a:t>
            </a:r>
            <a:endParaRPr lang="en-US" sz="1600" dirty="0"/>
          </a:p>
          <a:p>
            <a:r>
              <a:rPr lang="en-US" sz="1600" dirty="0"/>
              <a:t>    NO VALUE FOR RULE:/</a:t>
            </a:r>
            <a:r>
              <a:rPr lang="en-US" sz="1600" dirty="0" err="1"/>
              <a:t>stix</a:t>
            </a:r>
            <a:r>
              <a:rPr lang="en-US" sz="1600" dirty="0"/>
              <a:t>/base/</a:t>
            </a:r>
            <a:r>
              <a:rPr lang="en-US" sz="1600" dirty="0" err="1"/>
              <a:t>Entity.description.value</a:t>
            </a:r>
            <a:endParaRPr lang="en-US" sz="1600" dirty="0"/>
          </a:p>
          <a:p>
            <a:r>
              <a:rPr lang="en-US" sz="1600" dirty="0">
                <a:solidFill>
                  <a:srgbClr val="FF0000"/>
                </a:solidFill>
              </a:rPr>
              <a:t>    ------UNMAPPED properties and get methods-------</a:t>
            </a:r>
          </a:p>
          <a:p>
            <a:r>
              <a:rPr lang="en-US" sz="1600" dirty="0"/>
              <a:t>    IN:/</a:t>
            </a:r>
            <a:r>
              <a:rPr lang="en-US" sz="1600" dirty="0" err="1"/>
              <a:t>stix</a:t>
            </a:r>
            <a:r>
              <a:rPr lang="en-US" sz="1600" dirty="0"/>
              <a:t>/core/</a:t>
            </a:r>
            <a:r>
              <a:rPr lang="en-US" sz="1600" dirty="0" err="1"/>
              <a:t>stix_package</a:t>
            </a:r>
            <a:r>
              <a:rPr lang="en-US" sz="1600" dirty="0"/>
              <a:t>/</a:t>
            </a:r>
            <a:r>
              <a:rPr lang="en-US" sz="1600" dirty="0" err="1"/>
              <a:t>STIXPackage.version</a:t>
            </a:r>
            <a:r>
              <a:rPr lang="en-US" sz="1600" dirty="0"/>
              <a:t> = 1.1.1</a:t>
            </a:r>
          </a:p>
          <a:p>
            <a:r>
              <a:rPr lang="en-US" sz="1600" dirty="0"/>
              <a:t>    IN:/</a:t>
            </a:r>
            <a:r>
              <a:rPr lang="en-US" sz="1600" dirty="0" err="1"/>
              <a:t>stix</a:t>
            </a:r>
            <a:r>
              <a:rPr lang="en-US" sz="1600" dirty="0"/>
              <a:t>/core/</a:t>
            </a:r>
            <a:r>
              <a:rPr lang="en-US" sz="1600" dirty="0" err="1"/>
              <a:t>stix_package</a:t>
            </a:r>
            <a:r>
              <a:rPr lang="en-US" sz="1600" dirty="0"/>
              <a:t>/</a:t>
            </a:r>
            <a:r>
              <a:rPr lang="en-US" sz="1600" dirty="0" err="1"/>
              <a:t>STIXPackage.related_packages</a:t>
            </a:r>
            <a:r>
              <a:rPr lang="en-US" sz="1600" dirty="0"/>
              <a:t> = None</a:t>
            </a:r>
          </a:p>
          <a:p>
            <a:r>
              <a:rPr lang="en-US" sz="1600" dirty="0"/>
              <a:t>    IN:/</a:t>
            </a:r>
            <a:r>
              <a:rPr lang="en-US" sz="1600" dirty="0" err="1"/>
              <a:t>stix</a:t>
            </a:r>
            <a:r>
              <a:rPr lang="en-US" sz="1600" dirty="0"/>
              <a:t>/core/</a:t>
            </a:r>
            <a:r>
              <a:rPr lang="en-US" sz="1600" dirty="0" err="1"/>
              <a:t>stix_package</a:t>
            </a:r>
            <a:r>
              <a:rPr lang="en-US" sz="1600" dirty="0"/>
              <a:t>/</a:t>
            </a:r>
            <a:r>
              <a:rPr lang="en-US" sz="1600" dirty="0" err="1"/>
              <a:t>STIXPackage.timestamp</a:t>
            </a:r>
            <a:r>
              <a:rPr lang="en-US" sz="1600" dirty="0"/>
              <a:t> = 2014-11-23 00:12:45.650946+00:00</a:t>
            </a:r>
          </a:p>
          <a:p>
            <a:r>
              <a:rPr lang="en-US" sz="1600" dirty="0"/>
              <a:t>    IN:/</a:t>
            </a:r>
            <a:r>
              <a:rPr lang="en-US" sz="1600" dirty="0" err="1"/>
              <a:t>stix</a:t>
            </a:r>
            <a:r>
              <a:rPr lang="en-US" sz="1600" dirty="0"/>
              <a:t>/core/</a:t>
            </a:r>
            <a:r>
              <a:rPr lang="en-US" sz="1600" dirty="0" err="1"/>
              <a:t>stix_package</a:t>
            </a:r>
            <a:r>
              <a:rPr lang="en-US" sz="1600" dirty="0"/>
              <a:t>/</a:t>
            </a:r>
            <a:r>
              <a:rPr lang="en-US" sz="1600" dirty="0" err="1"/>
              <a:t>STIXPackage.campaigns</a:t>
            </a:r>
            <a:r>
              <a:rPr lang="en-US" sz="1600" dirty="0"/>
              <a:t> = </a:t>
            </a:r>
            <a:r>
              <a:rPr lang="en-US" sz="1600" dirty="0" smtClean="0"/>
              <a:t>[]</a:t>
            </a:r>
            <a:endParaRPr lang="en-US" sz="1600" dirty="0"/>
          </a:p>
        </p:txBody>
      </p:sp>
      <p:sp>
        <p:nvSpPr>
          <p:cNvPr id="4" name="Cloud Callout 3"/>
          <p:cNvSpPr/>
          <p:nvPr/>
        </p:nvSpPr>
        <p:spPr>
          <a:xfrm>
            <a:off x="5105400" y="5638800"/>
            <a:ext cx="3124200" cy="862548"/>
          </a:xfrm>
          <a:prstGeom prst="cloudCallout">
            <a:avLst>
              <a:gd name="adj1" fmla="val -66324"/>
              <a:gd name="adj2" fmla="val -1235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Input data to consider</a:t>
            </a:r>
            <a:endParaRPr lang="en-US" dirty="0"/>
          </a:p>
        </p:txBody>
      </p:sp>
      <p:sp>
        <p:nvSpPr>
          <p:cNvPr id="5" name="Cloud Callout 4"/>
          <p:cNvSpPr/>
          <p:nvPr/>
        </p:nvSpPr>
        <p:spPr>
          <a:xfrm>
            <a:off x="5257800" y="685800"/>
            <a:ext cx="3124200" cy="862548"/>
          </a:xfrm>
          <a:prstGeom prst="cloudCallout">
            <a:avLst>
              <a:gd name="adj1" fmla="val -46254"/>
              <a:gd name="adj2" fmla="val 915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What was mapped to what</a:t>
            </a:r>
            <a:endParaRPr lang="en-US" dirty="0"/>
          </a:p>
        </p:txBody>
      </p:sp>
    </p:spTree>
    <p:extLst>
      <p:ext uri="{BB962C8B-B14F-4D97-AF65-F5344CB8AC3E}">
        <p14:creationId xmlns:p14="http://schemas.microsoft.com/office/powerpoint/2010/main" val="203674651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Example rules*</a:t>
            </a:r>
            <a:endParaRPr lang="en-US" dirty="0">
              <a:solidFill>
                <a:schemeClr val="tx1"/>
              </a:solidFill>
            </a:endParaRPr>
          </a:p>
        </p:txBody>
      </p:sp>
      <p:sp>
        <p:nvSpPr>
          <p:cNvPr id="3" name="Rectangle 2"/>
          <p:cNvSpPr/>
          <p:nvPr/>
        </p:nvSpPr>
        <p:spPr>
          <a:xfrm>
            <a:off x="26126" y="1219200"/>
            <a:ext cx="9126583" cy="4524315"/>
          </a:xfrm>
          <a:prstGeom prst="rect">
            <a:avLst/>
          </a:prstGeom>
          <a:solidFill>
            <a:schemeClr val="bg1"/>
          </a:solidFill>
        </p:spPr>
        <p:txBody>
          <a:bodyPr wrap="square">
            <a:spAutoFit/>
          </a:bodyPr>
          <a:lstStyle/>
          <a:p>
            <a:r>
              <a:rPr lang="en-US" dirty="0"/>
              <a:t>Represents("/</a:t>
            </a:r>
            <a:r>
              <a:rPr lang="en-US" dirty="0" err="1"/>
              <a:t>stix</a:t>
            </a:r>
            <a:r>
              <a:rPr lang="en-US" dirty="0"/>
              <a:t>/</a:t>
            </a:r>
            <a:r>
              <a:rPr lang="en-US" dirty="0" err="1"/>
              <a:t>ttp</a:t>
            </a:r>
            <a:r>
              <a:rPr lang="en-US" dirty="0"/>
              <a:t>/TTP",                                                 </a:t>
            </a:r>
            <a:r>
              <a:rPr lang="en-US" dirty="0" smtClean="0"/>
              <a:t>           "</a:t>
            </a:r>
            <a:r>
              <a:rPr lang="en-US" dirty="0"/>
              <a:t>Behavior/Modus Operandi")</a:t>
            </a:r>
          </a:p>
          <a:p>
            <a:r>
              <a:rPr lang="en-US" dirty="0"/>
              <a:t>Represents("/</a:t>
            </a:r>
            <a:r>
              <a:rPr lang="en-US" dirty="0" err="1"/>
              <a:t>stix</a:t>
            </a:r>
            <a:r>
              <a:rPr lang="en-US" dirty="0"/>
              <a:t>/</a:t>
            </a:r>
            <a:r>
              <a:rPr lang="en-US" dirty="0" err="1"/>
              <a:t>ttp</a:t>
            </a:r>
            <a:r>
              <a:rPr lang="en-US" dirty="0"/>
              <a:t>/</a:t>
            </a:r>
            <a:r>
              <a:rPr lang="en-US" dirty="0" err="1"/>
              <a:t>TTP.behavior</a:t>
            </a:r>
            <a:r>
              <a:rPr lang="en-US" dirty="0"/>
              <a:t>",                                        </a:t>
            </a:r>
            <a:r>
              <a:rPr lang="en-US" dirty="0" smtClean="0"/>
              <a:t> "</a:t>
            </a:r>
            <a:r>
              <a:rPr lang="en-US" dirty="0"/>
              <a:t>Core Concepts/step")</a:t>
            </a:r>
          </a:p>
          <a:p>
            <a:endParaRPr lang="en-US" dirty="0"/>
          </a:p>
          <a:p>
            <a:r>
              <a:rPr lang="en-US" dirty="0"/>
              <a:t>Represents("/</a:t>
            </a:r>
            <a:r>
              <a:rPr lang="en-US" dirty="0" err="1"/>
              <a:t>stix</a:t>
            </a:r>
            <a:r>
              <a:rPr lang="en-US" dirty="0"/>
              <a:t>/</a:t>
            </a:r>
            <a:r>
              <a:rPr lang="en-US" dirty="0" err="1"/>
              <a:t>ttp</a:t>
            </a:r>
            <a:r>
              <a:rPr lang="en-US" dirty="0"/>
              <a:t>/behavior/Behavior",                                </a:t>
            </a:r>
            <a:r>
              <a:rPr lang="en-US" dirty="0" smtClean="0"/>
              <a:t>"</a:t>
            </a:r>
            <a:r>
              <a:rPr lang="en-US" dirty="0"/>
              <a:t>Process/Plan")</a:t>
            </a:r>
          </a:p>
          <a:p>
            <a:r>
              <a:rPr lang="en-US" dirty="0"/>
              <a:t>Represents("/</a:t>
            </a:r>
            <a:r>
              <a:rPr lang="en-US" dirty="0" err="1"/>
              <a:t>stix</a:t>
            </a:r>
            <a:r>
              <a:rPr lang="en-US" dirty="0"/>
              <a:t>/</a:t>
            </a:r>
            <a:r>
              <a:rPr lang="en-US" dirty="0" err="1"/>
              <a:t>ttp</a:t>
            </a:r>
            <a:r>
              <a:rPr lang="en-US" dirty="0"/>
              <a:t>/behavior/</a:t>
            </a:r>
            <a:r>
              <a:rPr lang="en-US" dirty="0" err="1"/>
              <a:t>Behavior.malware</a:t>
            </a:r>
            <a:r>
              <a:rPr lang="en-US" dirty="0"/>
              <a:t>",  </a:t>
            </a:r>
            <a:r>
              <a:rPr lang="en-US" dirty="0" smtClean="0"/>
              <a:t>           "</a:t>
            </a:r>
            <a:r>
              <a:rPr lang="en-US" dirty="0"/>
              <a:t>Process/requires")</a:t>
            </a:r>
          </a:p>
          <a:p>
            <a:endParaRPr lang="en-US" dirty="0"/>
          </a:p>
          <a:p>
            <a:r>
              <a:rPr lang="en-US" dirty="0"/>
              <a:t>Represents("/</a:t>
            </a:r>
            <a:r>
              <a:rPr lang="en-US" dirty="0" err="1"/>
              <a:t>cybox</a:t>
            </a:r>
            <a:r>
              <a:rPr lang="en-US" dirty="0"/>
              <a:t>/common/</a:t>
            </a:r>
            <a:r>
              <a:rPr lang="en-US" dirty="0" err="1"/>
              <a:t>datetimewithprecision</a:t>
            </a:r>
            <a:r>
              <a:rPr lang="en-US" dirty="0"/>
              <a:t>/</a:t>
            </a:r>
            <a:r>
              <a:rPr lang="en-US" dirty="0" err="1"/>
              <a:t>DateTimeWithPrecision</a:t>
            </a:r>
            <a:r>
              <a:rPr lang="en-US" dirty="0"/>
              <a:t>",      </a:t>
            </a:r>
            <a:endParaRPr lang="en-US" dirty="0" smtClean="0"/>
          </a:p>
          <a:p>
            <a:r>
              <a:rPr lang="en-US" dirty="0"/>
              <a:t>	</a:t>
            </a:r>
            <a:r>
              <a:rPr lang="en-US" dirty="0" smtClean="0"/>
              <a:t>				"</a:t>
            </a:r>
            <a:r>
              <a:rPr lang="en-US" dirty="0"/>
              <a:t>Quantities and units/Time point")</a:t>
            </a:r>
          </a:p>
          <a:p>
            <a:r>
              <a:rPr lang="en-US" dirty="0"/>
              <a:t>Represents("/</a:t>
            </a:r>
            <a:r>
              <a:rPr lang="en-US" dirty="0" err="1"/>
              <a:t>cybox</a:t>
            </a:r>
            <a:r>
              <a:rPr lang="en-US" dirty="0"/>
              <a:t>/common/</a:t>
            </a:r>
            <a:r>
              <a:rPr lang="en-US" dirty="0" err="1"/>
              <a:t>datetimewithprecision</a:t>
            </a:r>
            <a:r>
              <a:rPr lang="en-US" dirty="0"/>
              <a:t>/</a:t>
            </a:r>
            <a:r>
              <a:rPr lang="en-US" dirty="0" err="1"/>
              <a:t>DateTimeWithPrecision.value</a:t>
            </a:r>
            <a:r>
              <a:rPr lang="en-US" dirty="0"/>
              <a:t>", </a:t>
            </a:r>
            <a:r>
              <a:rPr lang="en-US" dirty="0" smtClean="0"/>
              <a:t>						"</a:t>
            </a:r>
            <a:r>
              <a:rPr lang="en-US" dirty="0"/>
              <a:t>Quantity/value")</a:t>
            </a:r>
          </a:p>
          <a:p>
            <a:endParaRPr lang="en-US" dirty="0"/>
          </a:p>
          <a:p>
            <a:r>
              <a:rPr lang="en-US" dirty="0"/>
              <a:t>#Entity properties used for all subtypes</a:t>
            </a:r>
          </a:p>
          <a:p>
            <a:r>
              <a:rPr lang="en-US" dirty="0" err="1"/>
              <a:t>RepresentsID</a:t>
            </a:r>
            <a:r>
              <a:rPr lang="en-US" dirty="0"/>
              <a:t>("/</a:t>
            </a:r>
            <a:r>
              <a:rPr lang="en-US" dirty="0" err="1"/>
              <a:t>stix</a:t>
            </a:r>
            <a:r>
              <a:rPr lang="en-US" dirty="0"/>
              <a:t>/base/Entity.id_",                                        "Core Concepts/identified by") </a:t>
            </a:r>
          </a:p>
          <a:p>
            <a:r>
              <a:rPr lang="en-US" dirty="0" err="1"/>
              <a:t>RepresentsID</a:t>
            </a:r>
            <a:r>
              <a:rPr lang="en-US" dirty="0"/>
              <a:t>("/</a:t>
            </a:r>
            <a:r>
              <a:rPr lang="en-US" dirty="0" err="1"/>
              <a:t>stix</a:t>
            </a:r>
            <a:r>
              <a:rPr lang="en-US" dirty="0"/>
              <a:t>/base/</a:t>
            </a:r>
            <a:r>
              <a:rPr lang="en-US" dirty="0" err="1"/>
              <a:t>Entity.idref</a:t>
            </a:r>
            <a:r>
              <a:rPr lang="en-US" dirty="0"/>
              <a:t>",                                     "Core Concepts/identified by") </a:t>
            </a:r>
          </a:p>
          <a:p>
            <a:r>
              <a:rPr lang="en-US" dirty="0"/>
              <a:t>Represents("</a:t>
            </a:r>
            <a:r>
              <a:rPr lang="en-US" dirty="0">
                <a:solidFill>
                  <a:srgbClr val="FF0000"/>
                </a:solidFill>
              </a:rPr>
              <a:t>/</a:t>
            </a:r>
            <a:r>
              <a:rPr lang="en-US" dirty="0" err="1">
                <a:solidFill>
                  <a:srgbClr val="FF0000"/>
                </a:solidFill>
              </a:rPr>
              <a:t>stix</a:t>
            </a:r>
            <a:r>
              <a:rPr lang="en-US" dirty="0">
                <a:solidFill>
                  <a:srgbClr val="FF0000"/>
                </a:solidFill>
              </a:rPr>
              <a:t>/base/</a:t>
            </a:r>
            <a:r>
              <a:rPr lang="en-US" dirty="0" err="1">
                <a:solidFill>
                  <a:srgbClr val="FF0000"/>
                </a:solidFill>
              </a:rPr>
              <a:t>Entity.title</a:t>
            </a:r>
            <a:r>
              <a:rPr lang="en-US" dirty="0"/>
              <a:t>",                                       </a:t>
            </a:r>
            <a:r>
              <a:rPr lang="en-US" dirty="0" smtClean="0"/>
              <a:t>    "</a:t>
            </a:r>
            <a:r>
              <a:rPr lang="en-US" dirty="0">
                <a:solidFill>
                  <a:srgbClr val="FF0000"/>
                </a:solidFill>
              </a:rPr>
              <a:t>Information/has name")</a:t>
            </a:r>
          </a:p>
          <a:p>
            <a:r>
              <a:rPr lang="en-US" dirty="0"/>
              <a:t>Represents("/</a:t>
            </a:r>
            <a:r>
              <a:rPr lang="en-US" dirty="0" err="1"/>
              <a:t>stix</a:t>
            </a:r>
            <a:r>
              <a:rPr lang="en-US" dirty="0"/>
              <a:t>/base/</a:t>
            </a:r>
            <a:r>
              <a:rPr lang="en-US" dirty="0" err="1"/>
              <a:t>Entity.description.value</a:t>
            </a:r>
            <a:r>
              <a:rPr lang="en-US" dirty="0"/>
              <a:t>",                 </a:t>
            </a:r>
            <a:r>
              <a:rPr lang="en-US" dirty="0" smtClean="0"/>
              <a:t>"</a:t>
            </a:r>
            <a:r>
              <a:rPr lang="en-US" dirty="0"/>
              <a:t>Information/described by")</a:t>
            </a:r>
          </a:p>
        </p:txBody>
      </p:sp>
      <p:sp>
        <p:nvSpPr>
          <p:cNvPr id="4" name="TextBox 3"/>
          <p:cNvSpPr txBox="1"/>
          <p:nvPr/>
        </p:nvSpPr>
        <p:spPr>
          <a:xfrm>
            <a:off x="304800" y="5852382"/>
            <a:ext cx="2591350" cy="369332"/>
          </a:xfrm>
          <a:prstGeom prst="rect">
            <a:avLst/>
          </a:prstGeom>
          <a:noFill/>
        </p:spPr>
        <p:txBody>
          <a:bodyPr wrap="none" rtlCol="0">
            <a:spAutoFit/>
          </a:bodyPr>
          <a:lstStyle/>
          <a:p>
            <a:r>
              <a:rPr lang="en-US" dirty="0" smtClean="0"/>
              <a:t>* Currently in text format</a:t>
            </a:r>
            <a:endParaRPr lang="en-US" dirty="0"/>
          </a:p>
        </p:txBody>
      </p:sp>
      <p:sp>
        <p:nvSpPr>
          <p:cNvPr id="5" name="Rounded Rectangular Callout 4"/>
          <p:cNvSpPr/>
          <p:nvPr/>
        </p:nvSpPr>
        <p:spPr>
          <a:xfrm>
            <a:off x="6553200" y="3581400"/>
            <a:ext cx="2057400" cy="785843"/>
          </a:xfrm>
          <a:prstGeom prst="wedgeRoundRectCallout">
            <a:avLst>
              <a:gd name="adj1" fmla="val -48135"/>
              <a:gd name="adj2" fmla="val 1552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From conceptual dictionary</a:t>
            </a:r>
            <a:endParaRPr lang="en-US" dirty="0"/>
          </a:p>
        </p:txBody>
      </p:sp>
      <p:sp>
        <p:nvSpPr>
          <p:cNvPr id="6" name="Rounded Rectangular Callout 5"/>
          <p:cNvSpPr/>
          <p:nvPr/>
        </p:nvSpPr>
        <p:spPr>
          <a:xfrm>
            <a:off x="228600" y="3481357"/>
            <a:ext cx="2057400" cy="785843"/>
          </a:xfrm>
          <a:prstGeom prst="wedgeRoundRectCallout">
            <a:avLst>
              <a:gd name="adj1" fmla="val 52818"/>
              <a:gd name="adj2" fmla="val 16192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From schema and map log</a:t>
            </a:r>
            <a:endParaRPr lang="en-US" dirty="0"/>
          </a:p>
        </p:txBody>
      </p:sp>
    </p:spTree>
    <p:extLst>
      <p:ext uri="{BB962C8B-B14F-4D97-AF65-F5344CB8AC3E}">
        <p14:creationId xmlns:p14="http://schemas.microsoft.com/office/powerpoint/2010/main" val="112887145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Resulting data graph</a:t>
            </a:r>
            <a:endParaRPr lang="en-US" dirty="0">
              <a:solidFill>
                <a:schemeClr val="tx1"/>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887" y="990600"/>
            <a:ext cx="8658225" cy="546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957465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r>
              <a:rPr lang="en-US" dirty="0" smtClean="0"/>
              <a:t>Questions, comments discussion</a:t>
            </a:r>
            <a:endParaRPr lang="en-US" dirty="0"/>
          </a:p>
        </p:txBody>
      </p:sp>
      <p:sp>
        <p:nvSpPr>
          <p:cNvPr id="2" name="Footer Placeholder 1"/>
          <p:cNvSpPr>
            <a:spLocks noGrp="1"/>
          </p:cNvSpPr>
          <p:nvPr>
            <p:ph type="ftr" sz="quarter" idx="12"/>
          </p:nvPr>
        </p:nvSpPr>
        <p:spPr/>
        <p:txBody>
          <a:bodyPr/>
          <a:lstStyle/>
          <a:p>
            <a:r>
              <a:rPr lang="en-US" smtClean="0"/>
              <a:t>OMG Threat &amp; Risk for STIDS 2015</a:t>
            </a:r>
            <a:endParaRPr lang="en-US"/>
          </a:p>
        </p:txBody>
      </p:sp>
      <p:sp>
        <p:nvSpPr>
          <p:cNvPr id="5" name="Slide Number Placeholder 4"/>
          <p:cNvSpPr>
            <a:spLocks noGrp="1"/>
          </p:cNvSpPr>
          <p:nvPr>
            <p:ph type="sldNum" sz="quarter" idx="11"/>
          </p:nvPr>
        </p:nvSpPr>
        <p:spPr/>
        <p:txBody>
          <a:bodyPr/>
          <a:lstStyle/>
          <a:p>
            <a:fld id="{C5349D12-3EF0-44B0-8484-0F10BE0E01DA}" type="slidenum">
              <a:rPr lang="en-US" smtClean="0"/>
              <a:t>105</a:t>
            </a:fld>
            <a:endParaRPr lang="en-US"/>
          </a:p>
        </p:txBody>
      </p:sp>
      <p:sp>
        <p:nvSpPr>
          <p:cNvPr id="6" name="Date Placeholder 5"/>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215615746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Detail Backup for presentation</a:t>
            </a:r>
            <a:endParaRPr lang="en-US" dirty="0"/>
          </a:p>
        </p:txBody>
      </p:sp>
      <p:sp>
        <p:nvSpPr>
          <p:cNvPr id="6" name="Title 5"/>
          <p:cNvSpPr>
            <a:spLocks noGrp="1"/>
          </p:cNvSpPr>
          <p:nvPr>
            <p:ph type="title"/>
          </p:nvPr>
        </p:nvSpPr>
        <p:spPr/>
        <p:txBody>
          <a:bodyPr/>
          <a:lstStyle/>
          <a:p>
            <a:r>
              <a:rPr lang="en-US" dirty="0" smtClean="0"/>
              <a:t>Extra Stuff</a:t>
            </a:r>
            <a:endParaRPr lang="en-US" dirty="0"/>
          </a:p>
        </p:txBody>
      </p:sp>
      <p:sp>
        <p:nvSpPr>
          <p:cNvPr id="7" name="Footer Placeholder 6"/>
          <p:cNvSpPr>
            <a:spLocks noGrp="1"/>
          </p:cNvSpPr>
          <p:nvPr>
            <p:ph type="ftr" sz="quarter" idx="12"/>
          </p:nvPr>
        </p:nvSpPr>
        <p:spPr/>
        <p:txBody>
          <a:bodyPr/>
          <a:lstStyle/>
          <a:p>
            <a:r>
              <a:rPr lang="en-US" smtClean="0"/>
              <a:t>OMG Threat &amp; Risk for STIDS 2015</a:t>
            </a:r>
            <a:endParaRPr lang="en-US"/>
          </a:p>
        </p:txBody>
      </p:sp>
      <p:sp>
        <p:nvSpPr>
          <p:cNvPr id="8" name="Slide Number Placeholder 7"/>
          <p:cNvSpPr>
            <a:spLocks noGrp="1"/>
          </p:cNvSpPr>
          <p:nvPr>
            <p:ph type="sldNum" sz="quarter" idx="11"/>
          </p:nvPr>
        </p:nvSpPr>
        <p:spPr/>
        <p:txBody>
          <a:bodyPr/>
          <a:lstStyle/>
          <a:p>
            <a:fld id="{C5349D12-3EF0-44B0-8484-0F10BE0E01DA}" type="slidenum">
              <a:rPr lang="en-US" smtClean="0"/>
              <a:t>106</a:t>
            </a:fld>
            <a:endParaRPr lang="en-US"/>
          </a:p>
        </p:txBody>
      </p:sp>
      <p:sp>
        <p:nvSpPr>
          <p:cNvPr id="9" name="Date Placeholder 8"/>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10897749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33600" y="2971800"/>
            <a:ext cx="4876800" cy="1200329"/>
          </a:xfrm>
          <a:prstGeom prst="rect">
            <a:avLst/>
          </a:prstGeom>
          <a:noFill/>
        </p:spPr>
        <p:txBody>
          <a:bodyPr wrap="square" rtlCol="0">
            <a:spAutoFit/>
          </a:bodyPr>
          <a:lstStyle/>
          <a:p>
            <a:pPr algn="ctr"/>
            <a:r>
              <a:rPr lang="en-US" sz="3600" dirty="0" smtClean="0"/>
              <a:t>All Threat/Risk Model Diagrams</a:t>
            </a:r>
            <a:endParaRPr lang="en-US" sz="3600" dirty="0" smtClean="0"/>
          </a:p>
        </p:txBody>
      </p:sp>
      <p:sp>
        <p:nvSpPr>
          <p:cNvPr id="2" name="TextBox 1"/>
          <p:cNvSpPr txBox="1"/>
          <p:nvPr/>
        </p:nvSpPr>
        <p:spPr>
          <a:xfrm>
            <a:off x="2133600" y="5181600"/>
            <a:ext cx="5257800" cy="646331"/>
          </a:xfrm>
          <a:prstGeom prst="rect">
            <a:avLst/>
          </a:prstGeom>
          <a:noFill/>
        </p:spPr>
        <p:txBody>
          <a:bodyPr wrap="square" rtlCol="0">
            <a:spAutoFit/>
          </a:bodyPr>
          <a:lstStyle/>
          <a:p>
            <a:pPr algn="ctr"/>
            <a:r>
              <a:rPr lang="en-US" dirty="0" smtClean="0"/>
              <a:t>The following are for reference and not intended to be individually presented</a:t>
            </a:r>
            <a:endParaRPr lang="en-US" dirty="0"/>
          </a:p>
        </p:txBody>
      </p:sp>
    </p:spTree>
    <p:extLst>
      <p:ext uri="{BB962C8B-B14F-4D97-AF65-F5344CB8AC3E}">
        <p14:creationId xmlns:p14="http://schemas.microsoft.com/office/powerpoint/2010/main" val="363557007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p:cNvSpPr>
            <a:spLocks noGrp="1"/>
          </p:cNvSpPr>
          <p:nvPr>
            <p:ph type="subTitle" idx="1"/>
          </p:nvPr>
        </p:nvSpPr>
        <p:spPr/>
        <p:txBody>
          <a:bodyPr/>
          <a:lstStyle/>
          <a:p>
            <a:endParaRPr lang="en-US"/>
          </a:p>
        </p:txBody>
      </p:sp>
      <p:sp>
        <p:nvSpPr>
          <p:cNvPr id="7" name="Title 6"/>
          <p:cNvSpPr>
            <a:spLocks noGrp="1"/>
          </p:cNvSpPr>
          <p:nvPr>
            <p:ph type="title"/>
          </p:nvPr>
        </p:nvSpPr>
        <p:spPr/>
        <p:txBody>
          <a:bodyPr/>
          <a:lstStyle/>
          <a:p>
            <a:r>
              <a:rPr lang="en-US" dirty="0" smtClean="0"/>
              <a:t>UML Profile</a:t>
            </a:r>
            <a:endParaRPr lang="en-US" dirty="0"/>
          </a:p>
        </p:txBody>
      </p:sp>
      <p:sp>
        <p:nvSpPr>
          <p:cNvPr id="9" name="Slide Number Placeholder 8"/>
          <p:cNvSpPr>
            <a:spLocks noGrp="1"/>
          </p:cNvSpPr>
          <p:nvPr>
            <p:ph type="sldNum" sz="quarter" idx="11"/>
          </p:nvPr>
        </p:nvSpPr>
        <p:spPr/>
        <p:txBody>
          <a:bodyPr/>
          <a:lstStyle/>
          <a:p>
            <a:fld id="{C5349D12-3EF0-44B0-8484-0F10BE0E01DA}" type="slidenum">
              <a:rPr lang="en-US" smtClean="0"/>
              <a:t>108</a:t>
            </a:fld>
            <a:endParaRPr lang="en-US"/>
          </a:p>
        </p:txBody>
      </p:sp>
      <p:sp>
        <p:nvSpPr>
          <p:cNvPr id="10" name="Footer Placeholder 9"/>
          <p:cNvSpPr>
            <a:spLocks noGrp="1"/>
          </p:cNvSpPr>
          <p:nvPr>
            <p:ph type="ftr" sz="quarter" idx="12"/>
          </p:nvPr>
        </p:nvSpPr>
        <p:spPr/>
        <p:txBody>
          <a:bodyPr/>
          <a:lstStyle/>
          <a:p>
            <a:r>
              <a:rPr lang="en-US" smtClean="0"/>
              <a:t>OMG Threat &amp; Risk for STIDS 2015</a:t>
            </a:r>
            <a:endParaRPr lang="en-US"/>
          </a:p>
        </p:txBody>
      </p:sp>
      <p:sp>
        <p:nvSpPr>
          <p:cNvPr id="11" name="Date Placeholder 10"/>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120940887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Conceptual modeling profile</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430546471.jpg" descr="430546471.jpg"/>
          <p:cNvPicPr preferRelativeResize="0">
            <a:picLocks/>
          </p:cNvPicPr>
          <p:nvPr/>
        </p:nvPicPr>
        <p:blipFill>
          <a:blip r:embed="rId2" cstate="print"/>
          <a:stretch>
            <a:fillRect/>
          </a:stretch>
        </p:blipFill>
        <p:spPr>
          <a:xfrm>
            <a:off x="1963362" y="1447800"/>
            <a:ext cx="5445875" cy="4678204"/>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109</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32343175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Approach</a:t>
            </a:r>
            <a:endParaRPr lang="en-US" dirty="0"/>
          </a:p>
        </p:txBody>
      </p:sp>
      <p:sp>
        <p:nvSpPr>
          <p:cNvPr id="3" name="Content Placeholder 2"/>
          <p:cNvSpPr>
            <a:spLocks noGrp="1"/>
          </p:cNvSpPr>
          <p:nvPr>
            <p:ph sz="quarter" idx="4294967295"/>
          </p:nvPr>
        </p:nvSpPr>
        <p:spPr>
          <a:xfrm>
            <a:off x="0" y="2011363"/>
            <a:ext cx="3886200" cy="3736975"/>
          </a:xfrm>
        </p:spPr>
        <p:txBody>
          <a:bodyPr>
            <a:normAutofit fontScale="92500" lnSpcReduction="20000"/>
          </a:bodyPr>
          <a:lstStyle/>
          <a:p>
            <a:r>
              <a:rPr lang="en-US" sz="2000" dirty="0" smtClean="0"/>
              <a:t>Construct a </a:t>
            </a:r>
            <a:r>
              <a:rPr lang="en-US" sz="2000" u="sng" dirty="0" smtClean="0"/>
              <a:t>conceptual model </a:t>
            </a:r>
            <a:r>
              <a:rPr lang="en-US" sz="2000" dirty="0" smtClean="0"/>
              <a:t>informed by existing schema, research and best practices</a:t>
            </a:r>
          </a:p>
          <a:p>
            <a:pPr lvl="1"/>
            <a:r>
              <a:rPr lang="en-US" sz="1800" dirty="0" smtClean="0"/>
              <a:t>This conceptual model is independent of specific data structures, technologies and terminologies</a:t>
            </a:r>
          </a:p>
          <a:p>
            <a:r>
              <a:rPr lang="en-US" sz="2000" dirty="0" smtClean="0"/>
              <a:t>Define mapping models between the conceptual model and purpose/technology schema</a:t>
            </a:r>
          </a:p>
          <a:p>
            <a:r>
              <a:rPr lang="en-US" sz="2000" dirty="0" smtClean="0"/>
              <a:t>Make both models sufficiently precise that they can drive </a:t>
            </a:r>
            <a:r>
              <a:rPr lang="en-US" sz="2000" dirty="0" smtClean="0">
                <a:solidFill>
                  <a:srgbClr val="FF0000"/>
                </a:solidFill>
              </a:rPr>
              <a:t>automated  bridging between any mapped schema</a:t>
            </a:r>
            <a:endParaRPr lang="en-US" sz="2000" dirty="0">
              <a:solidFill>
                <a:srgbClr val="FF0000"/>
              </a:solidFill>
            </a:endParaRPr>
          </a:p>
        </p:txBody>
      </p:sp>
      <p:sp>
        <p:nvSpPr>
          <p:cNvPr id="5" name="Oval 4"/>
          <p:cNvSpPr/>
          <p:nvPr/>
        </p:nvSpPr>
        <p:spPr>
          <a:xfrm>
            <a:off x="5013932" y="3213417"/>
            <a:ext cx="2811780" cy="10058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Conceptual Model</a:t>
            </a:r>
            <a:endParaRPr lang="en-US" dirty="0"/>
          </a:p>
        </p:txBody>
      </p:sp>
      <p:sp>
        <p:nvSpPr>
          <p:cNvPr id="6" name="Flowchart: Document 5"/>
          <p:cNvSpPr/>
          <p:nvPr/>
        </p:nvSpPr>
        <p:spPr>
          <a:xfrm>
            <a:off x="4111716" y="1996123"/>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Cyber</a:t>
            </a:r>
          </a:p>
        </p:txBody>
      </p:sp>
      <p:sp>
        <p:nvSpPr>
          <p:cNvPr id="7" name="Flowchart: Document 6"/>
          <p:cNvSpPr/>
          <p:nvPr/>
        </p:nvSpPr>
        <p:spPr>
          <a:xfrm>
            <a:off x="4264116" y="2148523"/>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Cyber</a:t>
            </a:r>
          </a:p>
        </p:txBody>
      </p:sp>
      <p:sp>
        <p:nvSpPr>
          <p:cNvPr id="8" name="Flowchart: Document 7"/>
          <p:cNvSpPr/>
          <p:nvPr/>
        </p:nvSpPr>
        <p:spPr>
          <a:xfrm>
            <a:off x="4736691" y="4834572"/>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Criminal</a:t>
            </a:r>
          </a:p>
        </p:txBody>
      </p:sp>
      <p:sp>
        <p:nvSpPr>
          <p:cNvPr id="9" name="Flowchart: Document 8"/>
          <p:cNvSpPr/>
          <p:nvPr/>
        </p:nvSpPr>
        <p:spPr>
          <a:xfrm>
            <a:off x="4889091" y="4986972"/>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Criminal</a:t>
            </a:r>
          </a:p>
        </p:txBody>
      </p:sp>
      <p:sp>
        <p:nvSpPr>
          <p:cNvPr id="10" name="Flowchart: Document 9"/>
          <p:cNvSpPr/>
          <p:nvPr/>
        </p:nvSpPr>
        <p:spPr>
          <a:xfrm>
            <a:off x="7155152" y="4864735"/>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Cyber</a:t>
            </a:r>
          </a:p>
        </p:txBody>
      </p:sp>
      <p:sp>
        <p:nvSpPr>
          <p:cNvPr id="11" name="Flowchart: Document 10"/>
          <p:cNvSpPr/>
          <p:nvPr/>
        </p:nvSpPr>
        <p:spPr>
          <a:xfrm>
            <a:off x="7307552" y="5017135"/>
            <a:ext cx="134493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Infrastructure</a:t>
            </a:r>
          </a:p>
        </p:txBody>
      </p:sp>
      <p:sp>
        <p:nvSpPr>
          <p:cNvPr id="12" name="Flowchart: Document 11"/>
          <p:cNvSpPr/>
          <p:nvPr/>
        </p:nvSpPr>
        <p:spPr>
          <a:xfrm>
            <a:off x="5745452" y="1365566"/>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Cyber</a:t>
            </a:r>
          </a:p>
        </p:txBody>
      </p:sp>
      <p:sp>
        <p:nvSpPr>
          <p:cNvPr id="13" name="Flowchart: Document 12"/>
          <p:cNvSpPr/>
          <p:nvPr/>
        </p:nvSpPr>
        <p:spPr>
          <a:xfrm>
            <a:off x="5897852" y="1517966"/>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Terrorism</a:t>
            </a:r>
          </a:p>
        </p:txBody>
      </p:sp>
      <p:sp>
        <p:nvSpPr>
          <p:cNvPr id="14" name="Flowchart: Document 13"/>
          <p:cNvSpPr/>
          <p:nvPr/>
        </p:nvSpPr>
        <p:spPr>
          <a:xfrm>
            <a:off x="7456142" y="2005647"/>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Cyber</a:t>
            </a:r>
          </a:p>
        </p:txBody>
      </p:sp>
      <p:sp>
        <p:nvSpPr>
          <p:cNvPr id="15" name="Flowchart: Document 14"/>
          <p:cNvSpPr/>
          <p:nvPr/>
        </p:nvSpPr>
        <p:spPr>
          <a:xfrm>
            <a:off x="7608542" y="2158047"/>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Disasters</a:t>
            </a:r>
          </a:p>
        </p:txBody>
      </p:sp>
      <p:sp>
        <p:nvSpPr>
          <p:cNvPr id="17" name="Left-Right Arrow 16"/>
          <p:cNvSpPr/>
          <p:nvPr/>
        </p:nvSpPr>
        <p:spPr>
          <a:xfrm rot="18151234">
            <a:off x="5146267" y="4184582"/>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18" name="Left-Right Arrow 17"/>
          <p:cNvSpPr/>
          <p:nvPr/>
        </p:nvSpPr>
        <p:spPr>
          <a:xfrm rot="5400000">
            <a:off x="5949286" y="2297112"/>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19" name="Left-Right Arrow 18"/>
          <p:cNvSpPr/>
          <p:nvPr/>
        </p:nvSpPr>
        <p:spPr>
          <a:xfrm rot="1881944">
            <a:off x="4754710" y="2797728"/>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20" name="Left-Right Arrow 19"/>
          <p:cNvSpPr/>
          <p:nvPr/>
        </p:nvSpPr>
        <p:spPr>
          <a:xfrm rot="18581492">
            <a:off x="6915122" y="2723832"/>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21" name="Left-Right Arrow 20"/>
          <p:cNvSpPr/>
          <p:nvPr/>
        </p:nvSpPr>
        <p:spPr>
          <a:xfrm rot="3264445">
            <a:off x="6806537" y="4191438"/>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4" name="TextBox 3"/>
          <p:cNvSpPr txBox="1"/>
          <p:nvPr/>
        </p:nvSpPr>
        <p:spPr>
          <a:xfrm>
            <a:off x="5143053" y="798286"/>
            <a:ext cx="2597361" cy="369332"/>
          </a:xfrm>
          <a:prstGeom prst="rect">
            <a:avLst/>
          </a:prstGeom>
          <a:noFill/>
        </p:spPr>
        <p:txBody>
          <a:bodyPr wrap="none" rtlCol="0">
            <a:spAutoFit/>
          </a:bodyPr>
          <a:lstStyle/>
          <a:p>
            <a:r>
              <a:rPr lang="en-US" dirty="0" smtClean="0">
                <a:solidFill>
                  <a:srgbClr val="FF0000"/>
                </a:solidFill>
              </a:rPr>
              <a:t>Highlight O(N) vs. O(N^2)</a:t>
            </a:r>
            <a:endParaRPr lang="en-US" dirty="0">
              <a:solidFill>
                <a:srgbClr val="FF0000"/>
              </a:solidFill>
            </a:endParaRPr>
          </a:p>
        </p:txBody>
      </p:sp>
      <p:sp>
        <p:nvSpPr>
          <p:cNvPr id="16" name="Footer Placeholder 15"/>
          <p:cNvSpPr>
            <a:spLocks noGrp="1"/>
          </p:cNvSpPr>
          <p:nvPr>
            <p:ph type="ftr" sz="quarter" idx="12"/>
          </p:nvPr>
        </p:nvSpPr>
        <p:spPr/>
        <p:txBody>
          <a:bodyPr/>
          <a:lstStyle/>
          <a:p>
            <a:r>
              <a:rPr lang="en-US" smtClean="0"/>
              <a:t>OMG Threat &amp; Risk for STIDS 2015</a:t>
            </a:r>
            <a:endParaRPr lang="en-US"/>
          </a:p>
        </p:txBody>
      </p:sp>
      <p:sp>
        <p:nvSpPr>
          <p:cNvPr id="22" name="Slide Number Placeholder 21"/>
          <p:cNvSpPr>
            <a:spLocks noGrp="1"/>
          </p:cNvSpPr>
          <p:nvPr>
            <p:ph type="sldNum" sz="quarter" idx="11"/>
          </p:nvPr>
        </p:nvSpPr>
        <p:spPr/>
        <p:txBody>
          <a:bodyPr/>
          <a:lstStyle/>
          <a:p>
            <a:fld id="{C5349D12-3EF0-44B0-8484-0F10BE0E01DA}" type="slidenum">
              <a:rPr lang="en-US" smtClean="0"/>
              <a:t>11</a:t>
            </a:fld>
            <a:endParaRPr lang="en-US"/>
          </a:p>
        </p:txBody>
      </p:sp>
      <p:sp>
        <p:nvSpPr>
          <p:cNvPr id="23" name="Date Placeholder 22"/>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331352769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Consistency Rules profile</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603307669.jpg" descr="603307669.jpg"/>
          <p:cNvPicPr preferRelativeResize="0">
            <a:picLocks/>
          </p:cNvPicPr>
          <p:nvPr/>
        </p:nvPicPr>
        <p:blipFill>
          <a:blip r:embed="rId2" cstate="print"/>
          <a:stretch>
            <a:fillRect/>
          </a:stretch>
        </p:blipFill>
        <p:spPr>
          <a:xfrm>
            <a:off x="1778818" y="1447800"/>
            <a:ext cx="5814963" cy="4678204"/>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110</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361009151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p:cNvSpPr>
            <a:spLocks noGrp="1"/>
          </p:cNvSpPr>
          <p:nvPr>
            <p:ph type="subTitle" idx="1"/>
          </p:nvPr>
        </p:nvSpPr>
        <p:spPr/>
        <p:txBody>
          <a:bodyPr/>
          <a:lstStyle/>
          <a:p>
            <a:endParaRPr lang="en-US"/>
          </a:p>
        </p:txBody>
      </p:sp>
      <p:sp>
        <p:nvSpPr>
          <p:cNvPr id="7" name="Title 6"/>
          <p:cNvSpPr>
            <a:spLocks noGrp="1"/>
          </p:cNvSpPr>
          <p:nvPr>
            <p:ph type="title"/>
          </p:nvPr>
        </p:nvSpPr>
        <p:spPr/>
        <p:txBody>
          <a:bodyPr/>
          <a:lstStyle/>
          <a:p>
            <a:r>
              <a:rPr lang="en-US" dirty="0" smtClean="0"/>
              <a:t>Conceptual Model</a:t>
            </a:r>
            <a:endParaRPr lang="en-US" dirty="0"/>
          </a:p>
        </p:txBody>
      </p:sp>
      <p:sp>
        <p:nvSpPr>
          <p:cNvPr id="2" name="Slide Number Placeholder 1"/>
          <p:cNvSpPr>
            <a:spLocks noGrp="1"/>
          </p:cNvSpPr>
          <p:nvPr>
            <p:ph type="sldNum" sz="quarter" idx="11"/>
          </p:nvPr>
        </p:nvSpPr>
        <p:spPr/>
        <p:txBody>
          <a:bodyPr/>
          <a:lstStyle/>
          <a:p>
            <a:fld id="{C5349D12-3EF0-44B0-8484-0F10BE0E01DA}" type="slidenum">
              <a:rPr lang="en-US" smtClean="0"/>
              <a:t>111</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9" name="Date Placeholder 8"/>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369661006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Core Concept Library</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677452005.jpg" descr="677452005.jpg"/>
          <p:cNvPicPr preferRelativeResize="0">
            <a:picLocks/>
          </p:cNvPicPr>
          <p:nvPr/>
        </p:nvPicPr>
        <p:blipFill>
          <a:blip r:embed="rId2" cstate="print"/>
          <a:stretch>
            <a:fillRect/>
          </a:stretch>
        </p:blipFill>
        <p:spPr>
          <a:xfrm>
            <a:off x="2824162" y="1467564"/>
            <a:ext cx="3724274" cy="4638675"/>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112</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208825501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Upper Foundation Concepts</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620404113.jpg" descr="620404113.jpg"/>
          <p:cNvPicPr preferRelativeResize="0">
            <a:picLocks/>
          </p:cNvPicPr>
          <p:nvPr/>
        </p:nvPicPr>
        <p:blipFill>
          <a:blip r:embed="rId2" cstate="print"/>
          <a:stretch>
            <a:fillRect/>
          </a:stretch>
        </p:blipFill>
        <p:spPr>
          <a:xfrm>
            <a:off x="381000" y="1466376"/>
            <a:ext cx="8534400" cy="5239224"/>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113</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36271304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Anything Detail</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757356566.jpg" descr="-757356566.jpg"/>
          <p:cNvPicPr preferRelativeResize="0">
            <a:picLocks/>
          </p:cNvPicPr>
          <p:nvPr/>
        </p:nvPicPr>
        <p:blipFill>
          <a:blip r:embed="rId2" cstate="print"/>
          <a:stretch>
            <a:fillRect/>
          </a:stretch>
        </p:blipFill>
        <p:spPr>
          <a:xfrm>
            <a:off x="1689892" y="1447800"/>
            <a:ext cx="5992815" cy="4678204"/>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114</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167750286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Entity Detail</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2051827428.jpg" descr="2051827428.jpg"/>
          <p:cNvPicPr preferRelativeResize="0">
            <a:picLocks/>
          </p:cNvPicPr>
          <p:nvPr/>
        </p:nvPicPr>
        <p:blipFill>
          <a:blip r:embed="rId2" cstate="print"/>
          <a:stretch>
            <a:fillRect/>
          </a:stretch>
        </p:blipFill>
        <p:spPr>
          <a:xfrm>
            <a:off x="1066800" y="1056620"/>
            <a:ext cx="7239000" cy="5420380"/>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115</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242408653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Individual Detail</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1649028643.jpg" descr="1649028643.jpg"/>
          <p:cNvPicPr preferRelativeResize="0">
            <a:picLocks/>
          </p:cNvPicPr>
          <p:nvPr/>
        </p:nvPicPr>
        <p:blipFill>
          <a:blip r:embed="rId2" cstate="print"/>
          <a:stretch>
            <a:fillRect/>
          </a:stretch>
        </p:blipFill>
        <p:spPr>
          <a:xfrm>
            <a:off x="1117450" y="1447800"/>
            <a:ext cx="7137700" cy="4678204"/>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116</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234961341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Situation</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1934329939.jpg" descr="-1934329939.jpg"/>
          <p:cNvPicPr preferRelativeResize="0">
            <a:picLocks/>
          </p:cNvPicPr>
          <p:nvPr/>
        </p:nvPicPr>
        <p:blipFill>
          <a:blip r:embed="rId2" cstate="print"/>
          <a:stretch>
            <a:fillRect/>
          </a:stretch>
        </p:blipFill>
        <p:spPr>
          <a:xfrm>
            <a:off x="1066800" y="1219200"/>
            <a:ext cx="7162799" cy="5486400"/>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117</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315496116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Patterns</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1721152970.jpg" descr="-1721152970.jpg"/>
          <p:cNvPicPr preferRelativeResize="0">
            <a:picLocks/>
          </p:cNvPicPr>
          <p:nvPr/>
        </p:nvPicPr>
        <p:blipFill>
          <a:blip r:embed="rId2" cstate="print"/>
          <a:stretch>
            <a:fillRect/>
          </a:stretch>
        </p:blipFill>
        <p:spPr>
          <a:xfrm>
            <a:off x="762000" y="1219200"/>
            <a:ext cx="7772400" cy="5562600"/>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118</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287961465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Process and plans</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1249104740.jpg" descr="1249104740.jpg"/>
          <p:cNvPicPr preferRelativeResize="0">
            <a:picLocks/>
          </p:cNvPicPr>
          <p:nvPr/>
        </p:nvPicPr>
        <p:blipFill>
          <a:blip r:embed="rId2" cstate="print"/>
          <a:stretch>
            <a:fillRect/>
          </a:stretch>
        </p:blipFill>
        <p:spPr>
          <a:xfrm>
            <a:off x="1371600" y="1056620"/>
            <a:ext cx="6934200" cy="5953780"/>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119</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32226078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ight Arrow Callout 21"/>
          <p:cNvSpPr/>
          <p:nvPr/>
        </p:nvSpPr>
        <p:spPr>
          <a:xfrm>
            <a:off x="343018" y="1324352"/>
            <a:ext cx="5498372" cy="3054727"/>
          </a:xfrm>
          <a:prstGeom prst="rightArrowCallout">
            <a:avLst>
              <a:gd name="adj1" fmla="val 25000"/>
              <a:gd name="adj2" fmla="val 29536"/>
              <a:gd name="adj3" fmla="val 13042"/>
              <a:gd name="adj4" fmla="val 84962"/>
            </a:avLst>
          </a:prstGeom>
          <a:solidFill>
            <a:srgbClr val="2650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descr="C:\Users\Cory\AppData\Local\Microsoft\Windows\Temporary Internet Files\Content.IE5\8HTUHAU1\puzzle[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90" y="1310996"/>
            <a:ext cx="4663148" cy="371820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364329" y="141027"/>
            <a:ext cx="8229600" cy="1143000"/>
          </a:xfrm>
        </p:spPr>
        <p:txBody>
          <a:bodyPr/>
          <a:lstStyle/>
          <a:p>
            <a:r>
              <a:rPr lang="en-US" dirty="0" smtClean="0"/>
              <a:t>Conceptual Model Inputs</a:t>
            </a:r>
            <a:endParaRPr lang="en-US"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37805" y="1940034"/>
            <a:ext cx="2943225" cy="1763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Flowchart: Document 4"/>
          <p:cNvSpPr/>
          <p:nvPr/>
        </p:nvSpPr>
        <p:spPr>
          <a:xfrm>
            <a:off x="634429" y="1468618"/>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NIEM</a:t>
            </a:r>
          </a:p>
          <a:p>
            <a:pPr algn="ctr"/>
            <a:r>
              <a:rPr lang="en-US" sz="1600" dirty="0" smtClean="0"/>
              <a:t>(General)</a:t>
            </a:r>
            <a:endParaRPr lang="en-US" sz="1600" dirty="0"/>
          </a:p>
        </p:txBody>
      </p:sp>
      <p:sp>
        <p:nvSpPr>
          <p:cNvPr id="7" name="Flowchart: Document 6"/>
          <p:cNvSpPr/>
          <p:nvPr/>
        </p:nvSpPr>
        <p:spPr>
          <a:xfrm>
            <a:off x="634429" y="2432015"/>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STIX</a:t>
            </a:r>
          </a:p>
          <a:p>
            <a:pPr algn="ctr"/>
            <a:r>
              <a:rPr lang="en-US" sz="1600" dirty="0" smtClean="0"/>
              <a:t>(Cyber)</a:t>
            </a:r>
            <a:endParaRPr lang="en-US" sz="1600" dirty="0"/>
          </a:p>
        </p:txBody>
      </p:sp>
      <p:sp>
        <p:nvSpPr>
          <p:cNvPr id="8" name="Flowchart: Document 7"/>
          <p:cNvSpPr/>
          <p:nvPr/>
        </p:nvSpPr>
        <p:spPr>
          <a:xfrm>
            <a:off x="2070206" y="2424193"/>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OGC</a:t>
            </a:r>
          </a:p>
          <a:p>
            <a:pPr algn="ctr"/>
            <a:r>
              <a:rPr lang="en-US" sz="1600" dirty="0" smtClean="0"/>
              <a:t>(Geo)</a:t>
            </a:r>
            <a:endParaRPr lang="en-US" sz="1600" dirty="0"/>
          </a:p>
        </p:txBody>
      </p:sp>
      <p:sp>
        <p:nvSpPr>
          <p:cNvPr id="9" name="Flowchart: Document 8"/>
          <p:cNvSpPr/>
          <p:nvPr/>
        </p:nvSpPr>
        <p:spPr>
          <a:xfrm>
            <a:off x="2070206" y="1457185"/>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KDM</a:t>
            </a:r>
          </a:p>
          <a:p>
            <a:pPr algn="ctr"/>
            <a:r>
              <a:rPr lang="en-US" sz="1600" dirty="0" smtClean="0"/>
              <a:t>(Risk)</a:t>
            </a:r>
            <a:endParaRPr lang="en-US" sz="1600" dirty="0"/>
          </a:p>
        </p:txBody>
      </p:sp>
      <p:sp>
        <p:nvSpPr>
          <p:cNvPr id="10" name="Flowchart: Document 9"/>
          <p:cNvSpPr/>
          <p:nvPr/>
        </p:nvSpPr>
        <p:spPr>
          <a:xfrm>
            <a:off x="2070206" y="3351918"/>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SEI</a:t>
            </a:r>
            <a:r>
              <a:rPr lang="en-US" sz="1600" dirty="0" smtClean="0"/>
              <a:t> </a:t>
            </a:r>
          </a:p>
          <a:p>
            <a:pPr algn="ctr"/>
            <a:r>
              <a:rPr lang="en-US" sz="1600" dirty="0" smtClean="0"/>
              <a:t>(Safety)</a:t>
            </a:r>
            <a:endParaRPr lang="en-US" sz="1600" dirty="0"/>
          </a:p>
        </p:txBody>
      </p:sp>
      <p:sp>
        <p:nvSpPr>
          <p:cNvPr id="11" name="Flowchart: Document 10"/>
          <p:cNvSpPr/>
          <p:nvPr/>
        </p:nvSpPr>
        <p:spPr>
          <a:xfrm>
            <a:off x="3463755" y="2400404"/>
            <a:ext cx="1451493"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EDXL</a:t>
            </a:r>
          </a:p>
          <a:p>
            <a:pPr algn="ctr"/>
            <a:r>
              <a:rPr lang="en-US" dirty="0" smtClean="0"/>
              <a:t>(Emergency)</a:t>
            </a:r>
            <a:endParaRPr lang="en-US" dirty="0"/>
          </a:p>
        </p:txBody>
      </p:sp>
      <p:sp>
        <p:nvSpPr>
          <p:cNvPr id="12" name="Flowchart: Document 11"/>
          <p:cNvSpPr/>
          <p:nvPr/>
        </p:nvSpPr>
        <p:spPr>
          <a:xfrm>
            <a:off x="634429" y="3351918"/>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FIBO (Finance)</a:t>
            </a:r>
            <a:endParaRPr lang="en-US" dirty="0"/>
          </a:p>
        </p:txBody>
      </p:sp>
      <p:sp>
        <p:nvSpPr>
          <p:cNvPr id="42" name="TextBox 41"/>
          <p:cNvSpPr txBox="1"/>
          <p:nvPr/>
        </p:nvSpPr>
        <p:spPr>
          <a:xfrm>
            <a:off x="6176843" y="1324352"/>
            <a:ext cx="2501006" cy="461665"/>
          </a:xfrm>
          <a:prstGeom prst="rect">
            <a:avLst/>
          </a:prstGeom>
          <a:noFill/>
        </p:spPr>
        <p:txBody>
          <a:bodyPr wrap="none" rtlCol="0">
            <a:spAutoFit/>
          </a:bodyPr>
          <a:lstStyle/>
          <a:p>
            <a:r>
              <a:rPr lang="en-US" sz="2400" dirty="0" smtClean="0"/>
              <a:t>Conceptual Model</a:t>
            </a:r>
            <a:endParaRPr lang="en-US" sz="2400" dirty="0"/>
          </a:p>
        </p:txBody>
      </p:sp>
      <p:sp>
        <p:nvSpPr>
          <p:cNvPr id="49" name="Flowchart: Document 48"/>
          <p:cNvSpPr/>
          <p:nvPr/>
        </p:nvSpPr>
        <p:spPr>
          <a:xfrm>
            <a:off x="3463755" y="1450568"/>
            <a:ext cx="1451493"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NIST Framework</a:t>
            </a:r>
            <a:endParaRPr lang="en-US" dirty="0"/>
          </a:p>
        </p:txBody>
      </p:sp>
      <p:sp>
        <p:nvSpPr>
          <p:cNvPr id="50" name="Flowchart: Document 49"/>
          <p:cNvSpPr/>
          <p:nvPr/>
        </p:nvSpPr>
        <p:spPr>
          <a:xfrm>
            <a:off x="3451249" y="3300644"/>
            <a:ext cx="1451493"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CAL OES</a:t>
            </a:r>
          </a:p>
          <a:p>
            <a:pPr algn="ctr"/>
            <a:r>
              <a:rPr lang="en-US" dirty="0" smtClean="0"/>
              <a:t>(Health)</a:t>
            </a:r>
            <a:endParaRPr lang="en-US" dirty="0"/>
          </a:p>
        </p:txBody>
      </p:sp>
      <p:sp>
        <p:nvSpPr>
          <p:cNvPr id="51" name="Flowchart: Document 50"/>
          <p:cNvSpPr/>
          <p:nvPr/>
        </p:nvSpPr>
        <p:spPr>
          <a:xfrm>
            <a:off x="634429" y="4267200"/>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ISO</a:t>
            </a:r>
          </a:p>
          <a:p>
            <a:pPr algn="ctr"/>
            <a:r>
              <a:rPr lang="en-US" dirty="0" smtClean="0"/>
              <a:t>(Risk)</a:t>
            </a:r>
            <a:endParaRPr lang="en-US" dirty="0"/>
          </a:p>
        </p:txBody>
      </p:sp>
      <p:sp>
        <p:nvSpPr>
          <p:cNvPr id="52" name="Flowchart: Document 51"/>
          <p:cNvSpPr/>
          <p:nvPr/>
        </p:nvSpPr>
        <p:spPr>
          <a:xfrm>
            <a:off x="2076964" y="4267200"/>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ISO</a:t>
            </a:r>
          </a:p>
          <a:p>
            <a:pPr algn="ctr"/>
            <a:r>
              <a:rPr lang="en-US" dirty="0" smtClean="0"/>
              <a:t>(Units)</a:t>
            </a:r>
            <a:endParaRPr lang="en-US" dirty="0"/>
          </a:p>
        </p:txBody>
      </p:sp>
      <p:sp>
        <p:nvSpPr>
          <p:cNvPr id="53" name="Flowchart: Document 52"/>
          <p:cNvSpPr/>
          <p:nvPr/>
        </p:nvSpPr>
        <p:spPr>
          <a:xfrm>
            <a:off x="3567395" y="4267200"/>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RMS</a:t>
            </a:r>
          </a:p>
          <a:p>
            <a:pPr algn="ctr"/>
            <a:r>
              <a:rPr lang="en-US" dirty="0" smtClean="0"/>
              <a:t>(Custody)</a:t>
            </a:r>
            <a:endParaRPr lang="en-US" dirty="0"/>
          </a:p>
        </p:txBody>
      </p:sp>
      <p:sp>
        <p:nvSpPr>
          <p:cNvPr id="2" name="TextBox 1"/>
          <p:cNvSpPr txBox="1"/>
          <p:nvPr/>
        </p:nvSpPr>
        <p:spPr>
          <a:xfrm>
            <a:off x="377402" y="5383306"/>
            <a:ext cx="4804198" cy="923330"/>
          </a:xfrm>
          <a:prstGeom prst="rect">
            <a:avLst/>
          </a:prstGeom>
          <a:noFill/>
        </p:spPr>
        <p:txBody>
          <a:bodyPr wrap="square" rtlCol="0">
            <a:spAutoFit/>
          </a:bodyPr>
          <a:lstStyle/>
          <a:p>
            <a:r>
              <a:rPr lang="en-US" i="1" dirty="0" smtClean="0"/>
              <a:t>There is still more to do to fully integrate the above and we anticipate more inputs and use cases</a:t>
            </a:r>
            <a:endParaRPr lang="en-US" i="1" dirty="0"/>
          </a:p>
        </p:txBody>
      </p:sp>
      <p:grpSp>
        <p:nvGrpSpPr>
          <p:cNvPr id="27" name="Group 26"/>
          <p:cNvGrpSpPr/>
          <p:nvPr/>
        </p:nvGrpSpPr>
        <p:grpSpPr>
          <a:xfrm>
            <a:off x="6564493" y="3703815"/>
            <a:ext cx="1752600" cy="2342879"/>
            <a:chOff x="6564493" y="3703815"/>
            <a:chExt cx="1752600" cy="2342879"/>
          </a:xfrm>
        </p:grpSpPr>
        <p:sp>
          <p:nvSpPr>
            <p:cNvPr id="3" name="Down Arrow Callout 2"/>
            <p:cNvSpPr/>
            <p:nvPr/>
          </p:nvSpPr>
          <p:spPr>
            <a:xfrm>
              <a:off x="6678793" y="3703815"/>
              <a:ext cx="1524000" cy="1143882"/>
            </a:xfrm>
            <a:prstGeom prst="downArrowCallou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MAP</a:t>
              </a:r>
              <a:endParaRPr lang="en-US" dirty="0"/>
            </a:p>
          </p:txBody>
        </p:sp>
        <p:sp>
          <p:nvSpPr>
            <p:cNvPr id="15" name="Flowchart: Multidocument 14"/>
            <p:cNvSpPr/>
            <p:nvPr/>
          </p:nvSpPr>
          <p:spPr>
            <a:xfrm>
              <a:off x="6564493" y="4876800"/>
              <a:ext cx="1752600" cy="1169894"/>
            </a:xfrm>
            <a:prstGeom prst="flowChartMultidocumen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STIX, NIEM, EDXL, Others</a:t>
              </a:r>
              <a:endParaRPr lang="en-US" dirty="0"/>
            </a:p>
          </p:txBody>
        </p:sp>
      </p:gr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13" name="Slide Number Placeholder 12"/>
          <p:cNvSpPr>
            <a:spLocks noGrp="1"/>
          </p:cNvSpPr>
          <p:nvPr>
            <p:ph type="sldNum" sz="quarter" idx="11"/>
          </p:nvPr>
        </p:nvSpPr>
        <p:spPr/>
        <p:txBody>
          <a:bodyPr/>
          <a:lstStyle/>
          <a:p>
            <a:fld id="{C5349D12-3EF0-44B0-8484-0F10BE0E01DA}" type="slidenum">
              <a:rPr lang="en-US" smtClean="0"/>
              <a:t>12</a:t>
            </a:fld>
            <a:endParaRPr lang="en-US"/>
          </a:p>
        </p:txBody>
      </p:sp>
      <p:sp>
        <p:nvSpPr>
          <p:cNvPr id="14" name="Date Placeholder 13"/>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422647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Type Detail</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64462217.jpg" descr="64462217.jpg"/>
          <p:cNvPicPr preferRelativeResize="0">
            <a:picLocks/>
          </p:cNvPicPr>
          <p:nvPr/>
        </p:nvPicPr>
        <p:blipFill>
          <a:blip r:embed="rId2" cstate="print"/>
          <a:stretch>
            <a:fillRect/>
          </a:stretch>
        </p:blipFill>
        <p:spPr>
          <a:xfrm>
            <a:off x="1567497" y="1447800"/>
            <a:ext cx="6237605" cy="4678204"/>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120</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20429531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Timeframe</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1555707848.jpg" descr="1555707848.jpg"/>
          <p:cNvPicPr preferRelativeResize="0">
            <a:picLocks/>
          </p:cNvPicPr>
          <p:nvPr/>
        </p:nvPicPr>
        <p:blipFill>
          <a:blip r:embed="rId2" cstate="print"/>
          <a:stretch>
            <a:fillRect/>
          </a:stretch>
        </p:blipFill>
        <p:spPr>
          <a:xfrm>
            <a:off x="1766887" y="1539002"/>
            <a:ext cx="5838825" cy="4495800"/>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121</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415652057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Rules</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1793036980.jpg" descr="1793036980.jpg"/>
          <p:cNvPicPr preferRelativeResize="0">
            <a:picLocks/>
          </p:cNvPicPr>
          <p:nvPr/>
        </p:nvPicPr>
        <p:blipFill>
          <a:blip r:embed="rId2" cstate="print"/>
          <a:stretch>
            <a:fillRect/>
          </a:stretch>
        </p:blipFill>
        <p:spPr>
          <a:xfrm>
            <a:off x="1371600" y="1219200"/>
            <a:ext cx="6705600" cy="5486400"/>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122</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214003282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Information</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670299985.jpg" descr="-670299985.jpg"/>
          <p:cNvPicPr preferRelativeResize="0">
            <a:picLocks/>
          </p:cNvPicPr>
          <p:nvPr/>
        </p:nvPicPr>
        <p:blipFill>
          <a:blip r:embed="rId2" cstate="print"/>
          <a:stretch>
            <a:fillRect/>
          </a:stretch>
        </p:blipFill>
        <p:spPr>
          <a:xfrm>
            <a:off x="1534391" y="1056620"/>
            <a:ext cx="6324600" cy="5638800"/>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123</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104664048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Identifiers</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929243521.jpg" descr="-929243521.jpg"/>
          <p:cNvPicPr preferRelativeResize="0">
            <a:picLocks/>
          </p:cNvPicPr>
          <p:nvPr/>
        </p:nvPicPr>
        <p:blipFill>
          <a:blip r:embed="rId2" cstate="print"/>
          <a:stretch>
            <a:fillRect/>
          </a:stretch>
        </p:blipFill>
        <p:spPr>
          <a:xfrm>
            <a:off x="1104900" y="1081802"/>
            <a:ext cx="7162800" cy="5776198"/>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124</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291667576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Binding Detail</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1977899917.jpg" descr="-1977899917.jpg"/>
          <p:cNvPicPr preferRelativeResize="0">
            <a:picLocks/>
          </p:cNvPicPr>
          <p:nvPr/>
        </p:nvPicPr>
        <p:blipFill>
          <a:blip r:embed="rId2" cstate="print"/>
          <a:stretch>
            <a:fillRect/>
          </a:stretch>
        </p:blipFill>
        <p:spPr>
          <a:xfrm>
            <a:off x="1600200" y="1219200"/>
            <a:ext cx="6019800" cy="5410200"/>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125</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430548970"/>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Universal</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33638662.jpg" descr="33638662.jpg"/>
          <p:cNvPicPr preferRelativeResize="0">
            <a:picLocks/>
          </p:cNvPicPr>
          <p:nvPr/>
        </p:nvPicPr>
        <p:blipFill>
          <a:blip r:embed="rId2" cstate="print"/>
          <a:stretch>
            <a:fillRect/>
          </a:stretch>
        </p:blipFill>
        <p:spPr>
          <a:xfrm>
            <a:off x="2205037" y="1467564"/>
            <a:ext cx="4962525" cy="4638675"/>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126</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356309945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Generic Concept Library</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1024578958.jpg" descr="1024578958.jpg"/>
          <p:cNvPicPr preferRelativeResize="0">
            <a:picLocks/>
          </p:cNvPicPr>
          <p:nvPr/>
        </p:nvPicPr>
        <p:blipFill>
          <a:blip r:embed="rId2" cstate="print"/>
          <a:stretch>
            <a:fillRect/>
          </a:stretch>
        </p:blipFill>
        <p:spPr>
          <a:xfrm>
            <a:off x="2489248" y="1447800"/>
            <a:ext cx="4394102" cy="4678204"/>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127</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188922165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Entity kinds</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1240785408.jpg" descr="1240785408.jpg"/>
          <p:cNvPicPr preferRelativeResize="0">
            <a:picLocks/>
          </p:cNvPicPr>
          <p:nvPr/>
        </p:nvPicPr>
        <p:blipFill>
          <a:blip r:embed="rId2" cstate="print"/>
          <a:stretch>
            <a:fillRect/>
          </a:stretch>
        </p:blipFill>
        <p:spPr>
          <a:xfrm>
            <a:off x="457200" y="1803570"/>
            <a:ext cx="8610600" cy="4597230"/>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128</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427423520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Ability</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57978378.jpg" descr="-57978378.jpg"/>
          <p:cNvPicPr preferRelativeResize="0">
            <a:picLocks/>
          </p:cNvPicPr>
          <p:nvPr/>
        </p:nvPicPr>
        <p:blipFill>
          <a:blip r:embed="rId2" cstate="print"/>
          <a:stretch>
            <a:fillRect/>
          </a:stretch>
        </p:blipFill>
        <p:spPr>
          <a:xfrm>
            <a:off x="1753714" y="1219200"/>
            <a:ext cx="5865171" cy="5410200"/>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129</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37219890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smtClean="0"/>
              <a:t>Data to knowledge</a:t>
            </a:r>
            <a:endParaRPr lang="en-US" dirty="0"/>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4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3445" y="685800"/>
            <a:ext cx="6477000" cy="5847979"/>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p:cNvSpPr>
            <a:spLocks noGrp="1"/>
          </p:cNvSpPr>
          <p:nvPr>
            <p:ph type="ftr" sz="quarter" idx="12"/>
          </p:nvPr>
        </p:nvSpPr>
        <p:spPr/>
        <p:txBody>
          <a:bodyPr/>
          <a:lstStyle/>
          <a:p>
            <a:r>
              <a:rPr lang="en-US" smtClean="0"/>
              <a:t>OMG Threat &amp; Risk for STIDS 2015</a:t>
            </a:r>
            <a:endParaRPr lang="en-US"/>
          </a:p>
        </p:txBody>
      </p:sp>
      <p:sp>
        <p:nvSpPr>
          <p:cNvPr id="8" name="Slide Number Placeholder 7"/>
          <p:cNvSpPr>
            <a:spLocks noGrp="1"/>
          </p:cNvSpPr>
          <p:nvPr>
            <p:ph type="sldNum" sz="quarter" idx="11"/>
          </p:nvPr>
        </p:nvSpPr>
        <p:spPr/>
        <p:txBody>
          <a:bodyPr/>
          <a:lstStyle/>
          <a:p>
            <a:fld id="{C5349D12-3EF0-44B0-8484-0F10BE0E01DA}" type="slidenum">
              <a:rPr lang="en-US" smtClean="0"/>
              <a:t>13</a:t>
            </a:fld>
            <a:endParaRPr lang="en-US"/>
          </a:p>
        </p:txBody>
      </p:sp>
      <p:sp>
        <p:nvSpPr>
          <p:cNvPr id="9" name="Date Placeholder 8"/>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190550415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Actor Detail</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887173525.jpg" descr="887173525.jpg"/>
          <p:cNvPicPr preferRelativeResize="0">
            <a:picLocks/>
          </p:cNvPicPr>
          <p:nvPr/>
        </p:nvPicPr>
        <p:blipFill>
          <a:blip r:embed="rId2" cstate="print"/>
          <a:stretch>
            <a:fillRect/>
          </a:stretch>
        </p:blipFill>
        <p:spPr>
          <a:xfrm>
            <a:off x="1228320" y="1447800"/>
            <a:ext cx="6915959" cy="4678204"/>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130</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403073794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Actor/Organization Relations</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221452062.jpg" descr="-221452062.jpg"/>
          <p:cNvPicPr preferRelativeResize="0">
            <a:picLocks/>
          </p:cNvPicPr>
          <p:nvPr/>
        </p:nvPicPr>
        <p:blipFill>
          <a:blip r:embed="rId2" cstate="print"/>
          <a:stretch>
            <a:fillRect/>
          </a:stretch>
        </p:blipFill>
        <p:spPr>
          <a:xfrm>
            <a:off x="1219200" y="1447800"/>
            <a:ext cx="6659113" cy="5410200"/>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131</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2894611399"/>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Actor Identifiers</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1747896112.jpg" descr="-1747896112.jpg"/>
          <p:cNvPicPr preferRelativeResize="0">
            <a:picLocks/>
          </p:cNvPicPr>
          <p:nvPr/>
        </p:nvPicPr>
        <p:blipFill>
          <a:blip r:embed="rId2" cstate="print"/>
          <a:stretch>
            <a:fillRect/>
          </a:stretch>
        </p:blipFill>
        <p:spPr>
          <a:xfrm>
            <a:off x="876300" y="1596152"/>
            <a:ext cx="7619999" cy="4381500"/>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132</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226908447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Credentials and managed identifiers</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750574201.jpg" descr="750574201.jpg"/>
          <p:cNvPicPr preferRelativeResize="0">
            <a:picLocks/>
          </p:cNvPicPr>
          <p:nvPr/>
        </p:nvPicPr>
        <p:blipFill>
          <a:blip r:embed="rId2" cstate="print"/>
          <a:stretch>
            <a:fillRect/>
          </a:stretch>
        </p:blipFill>
        <p:spPr>
          <a:xfrm>
            <a:off x="1447800" y="1447800"/>
            <a:ext cx="6553199" cy="5486400"/>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133</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1508410791"/>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Contact Information</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1601678929.jpg" descr="1601678929.jpg"/>
          <p:cNvPicPr preferRelativeResize="0">
            <a:picLocks/>
          </p:cNvPicPr>
          <p:nvPr/>
        </p:nvPicPr>
        <p:blipFill>
          <a:blip r:embed="rId2" cstate="print"/>
          <a:stretch>
            <a:fillRect/>
          </a:stretch>
        </p:blipFill>
        <p:spPr>
          <a:xfrm>
            <a:off x="1752600" y="990600"/>
            <a:ext cx="6019799" cy="5867400"/>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134</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2952656666"/>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Animal Detail</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915064566.jpg" descr="915064566.jpg"/>
          <p:cNvPicPr preferRelativeResize="0">
            <a:picLocks/>
          </p:cNvPicPr>
          <p:nvPr/>
        </p:nvPicPr>
        <p:blipFill>
          <a:blip r:embed="rId2" cstate="print"/>
          <a:stretch>
            <a:fillRect/>
          </a:stretch>
        </p:blipFill>
        <p:spPr>
          <a:xfrm>
            <a:off x="2185987" y="2172414"/>
            <a:ext cx="5000625" cy="3228975"/>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135</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1653387652"/>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Assessment</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2060094459.jpg" descr="2060094459.jpg"/>
          <p:cNvPicPr preferRelativeResize="0">
            <a:picLocks/>
          </p:cNvPicPr>
          <p:nvPr/>
        </p:nvPicPr>
        <p:blipFill>
          <a:blip r:embed="rId2" cstate="print"/>
          <a:stretch>
            <a:fillRect/>
          </a:stretch>
        </p:blipFill>
        <p:spPr>
          <a:xfrm>
            <a:off x="1609725" y="2253377"/>
            <a:ext cx="6153150" cy="3067050"/>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136</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192470138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Control</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2095020144.jpg" descr="2095020144.jpg"/>
          <p:cNvPicPr preferRelativeResize="0">
            <a:picLocks/>
          </p:cNvPicPr>
          <p:nvPr/>
        </p:nvPicPr>
        <p:blipFill>
          <a:blip r:embed="rId2" cstate="print"/>
          <a:stretch>
            <a:fillRect/>
          </a:stretch>
        </p:blipFill>
        <p:spPr>
          <a:xfrm>
            <a:off x="762000" y="1580253"/>
            <a:ext cx="7848599" cy="4413296"/>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137</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4191567851"/>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Control Authority</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1801703.jpg" descr="1801703.jpg"/>
          <p:cNvPicPr preferRelativeResize="0">
            <a:picLocks/>
          </p:cNvPicPr>
          <p:nvPr/>
        </p:nvPicPr>
        <p:blipFill>
          <a:blip r:embed="rId2" cstate="print"/>
          <a:stretch>
            <a:fillRect/>
          </a:stretch>
        </p:blipFill>
        <p:spPr>
          <a:xfrm>
            <a:off x="1323027" y="1447800"/>
            <a:ext cx="6726545" cy="4678204"/>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138</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934735996"/>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Transfer of control</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40579910.jpg" descr="40579910.jpg"/>
          <p:cNvPicPr preferRelativeResize="0">
            <a:picLocks/>
          </p:cNvPicPr>
          <p:nvPr/>
        </p:nvPicPr>
        <p:blipFill>
          <a:blip r:embed="rId2" cstate="print"/>
          <a:stretch>
            <a:fillRect/>
          </a:stretch>
        </p:blipFill>
        <p:spPr>
          <a:xfrm>
            <a:off x="1905000" y="1295400"/>
            <a:ext cx="5410200" cy="5410200"/>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139</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17703980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p:txBody>
          <a:bodyPr/>
          <a:lstStyle/>
          <a:p>
            <a:r>
              <a:rPr lang="en-US" dirty="0" smtClean="0"/>
              <a:t>Building a community and standards to protect against threats and risks</a:t>
            </a:r>
            <a:endParaRPr lang="en-US" dirty="0"/>
          </a:p>
        </p:txBody>
      </p:sp>
      <p:sp>
        <p:nvSpPr>
          <p:cNvPr id="6" name="Title 5"/>
          <p:cNvSpPr>
            <a:spLocks noGrp="1"/>
          </p:cNvSpPr>
          <p:nvPr>
            <p:ph type="title"/>
          </p:nvPr>
        </p:nvSpPr>
        <p:spPr/>
        <p:txBody>
          <a:bodyPr/>
          <a:lstStyle/>
          <a:p>
            <a:r>
              <a:rPr lang="en-US" dirty="0" smtClean="0"/>
              <a:t>The Process</a:t>
            </a:r>
            <a:endParaRPr lang="en-US" dirty="0"/>
          </a:p>
        </p:txBody>
      </p:sp>
      <p:sp>
        <p:nvSpPr>
          <p:cNvPr id="5" name="Footer Placeholder 4"/>
          <p:cNvSpPr>
            <a:spLocks noGrp="1"/>
          </p:cNvSpPr>
          <p:nvPr>
            <p:ph type="ftr" sz="quarter" idx="12"/>
          </p:nvPr>
        </p:nvSpPr>
        <p:spPr/>
        <p:txBody>
          <a:bodyPr/>
          <a:lstStyle/>
          <a:p>
            <a:r>
              <a:rPr lang="en-US" smtClean="0"/>
              <a:t>OMG Threat &amp; Risk for STIDS 2015</a:t>
            </a:r>
            <a:endParaRPr lang="en-US"/>
          </a:p>
        </p:txBody>
      </p:sp>
      <p:sp>
        <p:nvSpPr>
          <p:cNvPr id="8" name="Slide Number Placeholder 7"/>
          <p:cNvSpPr>
            <a:spLocks noGrp="1"/>
          </p:cNvSpPr>
          <p:nvPr>
            <p:ph type="sldNum" sz="quarter" idx="11"/>
          </p:nvPr>
        </p:nvSpPr>
        <p:spPr/>
        <p:txBody>
          <a:bodyPr/>
          <a:lstStyle/>
          <a:p>
            <a:fld id="{C5349D12-3EF0-44B0-8484-0F10BE0E01DA}" type="slidenum">
              <a:rPr lang="en-US" smtClean="0"/>
              <a:t>14</a:t>
            </a:fld>
            <a:endParaRPr lang="en-US"/>
          </a:p>
        </p:txBody>
      </p:sp>
      <p:sp>
        <p:nvSpPr>
          <p:cNvPr id="9" name="Date Placeholder 8"/>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167925070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Custody</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6987159.jpg" descr="-6987159.jpg"/>
          <p:cNvPicPr preferRelativeResize="0">
            <a:picLocks/>
          </p:cNvPicPr>
          <p:nvPr/>
        </p:nvPicPr>
        <p:blipFill>
          <a:blip r:embed="rId2" cstate="print"/>
          <a:stretch>
            <a:fillRect/>
          </a:stretch>
        </p:blipFill>
        <p:spPr>
          <a:xfrm>
            <a:off x="1474917" y="1447800"/>
            <a:ext cx="6422766" cy="4678204"/>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140</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366951737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Enterprise</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2096460577.jpg" descr="-2096460577.jpg"/>
          <p:cNvPicPr preferRelativeResize="0">
            <a:picLocks/>
          </p:cNvPicPr>
          <p:nvPr/>
        </p:nvPicPr>
        <p:blipFill>
          <a:blip r:embed="rId2" cstate="print"/>
          <a:stretch>
            <a:fillRect/>
          </a:stretch>
        </p:blipFill>
        <p:spPr>
          <a:xfrm>
            <a:off x="762000" y="1607179"/>
            <a:ext cx="7848599" cy="4359446"/>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141</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160314649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Intent</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160034406.jpg" descr="160034406.jpg"/>
          <p:cNvPicPr preferRelativeResize="0">
            <a:picLocks/>
          </p:cNvPicPr>
          <p:nvPr/>
        </p:nvPicPr>
        <p:blipFill>
          <a:blip r:embed="rId2" cstate="print"/>
          <a:stretch>
            <a:fillRect/>
          </a:stretch>
        </p:blipFill>
        <p:spPr>
          <a:xfrm>
            <a:off x="1295400" y="1056620"/>
            <a:ext cx="6553200" cy="5801380"/>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142</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1040331841"/>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Impact</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1332104664.jpg" descr="-1332104664.jpg"/>
          <p:cNvPicPr preferRelativeResize="0">
            <a:picLocks/>
          </p:cNvPicPr>
          <p:nvPr/>
        </p:nvPicPr>
        <p:blipFill>
          <a:blip r:embed="rId2" cstate="print"/>
          <a:stretch>
            <a:fillRect/>
          </a:stretch>
        </p:blipFill>
        <p:spPr>
          <a:xfrm>
            <a:off x="1295400" y="1143000"/>
            <a:ext cx="6857999" cy="5562600"/>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143</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3238524514"/>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Impact Detail</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717701422.jpg" descr="-717701422.jpg"/>
          <p:cNvPicPr preferRelativeResize="0">
            <a:picLocks/>
          </p:cNvPicPr>
          <p:nvPr/>
        </p:nvPicPr>
        <p:blipFill>
          <a:blip r:embed="rId2" cstate="print"/>
          <a:stretch>
            <a:fillRect/>
          </a:stretch>
        </p:blipFill>
        <p:spPr>
          <a:xfrm>
            <a:off x="1222384" y="1447800"/>
            <a:ext cx="6927832" cy="4678204"/>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144</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154555940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Opportunity</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557211808.jpg" descr="557211808.jpg"/>
          <p:cNvPicPr preferRelativeResize="0">
            <a:picLocks/>
          </p:cNvPicPr>
          <p:nvPr/>
        </p:nvPicPr>
        <p:blipFill>
          <a:blip r:embed="rId2" cstate="print"/>
          <a:stretch>
            <a:fillRect/>
          </a:stretch>
        </p:blipFill>
        <p:spPr>
          <a:xfrm>
            <a:off x="1485900" y="1786652"/>
            <a:ext cx="6400800" cy="4000500"/>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145</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2966659249"/>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Item</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173480373.jpg" descr="173480373.jpg"/>
          <p:cNvPicPr preferRelativeResize="0">
            <a:picLocks/>
          </p:cNvPicPr>
          <p:nvPr/>
        </p:nvPicPr>
        <p:blipFill>
          <a:blip r:embed="rId2" cstate="print"/>
          <a:stretch>
            <a:fillRect/>
          </a:stretch>
        </p:blipFill>
        <p:spPr>
          <a:xfrm>
            <a:off x="2139994" y="1447800"/>
            <a:ext cx="5092612" cy="4678204"/>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146</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2965504461"/>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152400"/>
            <a:ext cx="4495800" cy="523220"/>
          </a:xfrm>
          <a:prstGeom prst="rect">
            <a:avLst/>
          </a:prstGeom>
          <a:noFill/>
        </p:spPr>
        <p:txBody>
          <a:bodyPr wrap="square" rtlCol="0">
            <a:spAutoFit/>
          </a:bodyPr>
          <a:lstStyle/>
          <a:p>
            <a:pPr algn="ctr"/>
            <a:r>
              <a:rPr lang="en-US" sz="2800" b="1" dirty="0"/>
              <a:t>Location</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1555404313.jpg" descr="1555404313.jpg"/>
          <p:cNvPicPr preferRelativeResize="0">
            <a:picLocks/>
          </p:cNvPicPr>
          <p:nvPr/>
        </p:nvPicPr>
        <p:blipFill>
          <a:blip r:embed="rId2" cstate="print"/>
          <a:stretch>
            <a:fillRect/>
          </a:stretch>
        </p:blipFill>
        <p:spPr>
          <a:xfrm>
            <a:off x="1828800" y="675620"/>
            <a:ext cx="5791200" cy="6182380"/>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147</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2360366482"/>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Location Identification</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2096827371.jpg" descr="-2096827371.jpg"/>
          <p:cNvPicPr preferRelativeResize="0">
            <a:picLocks/>
          </p:cNvPicPr>
          <p:nvPr/>
        </p:nvPicPr>
        <p:blipFill>
          <a:blip r:embed="rId2" cstate="print"/>
          <a:stretch>
            <a:fillRect/>
          </a:stretch>
        </p:blipFill>
        <p:spPr>
          <a:xfrm>
            <a:off x="1143000" y="1077402"/>
            <a:ext cx="7315200" cy="5780598"/>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148</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2633994427"/>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Place</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550909369.jpg" descr="550909369.jpg"/>
          <p:cNvPicPr preferRelativeResize="0">
            <a:picLocks/>
          </p:cNvPicPr>
          <p:nvPr/>
        </p:nvPicPr>
        <p:blipFill>
          <a:blip r:embed="rId2" cstate="print"/>
          <a:stretch>
            <a:fillRect/>
          </a:stretch>
        </p:blipFill>
        <p:spPr>
          <a:xfrm>
            <a:off x="838199" y="1486614"/>
            <a:ext cx="7696200" cy="4600575"/>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149</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21328486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loud Callout 7"/>
          <p:cNvSpPr/>
          <p:nvPr/>
        </p:nvSpPr>
        <p:spPr>
          <a:xfrm>
            <a:off x="1473541" y="1527037"/>
            <a:ext cx="6607527" cy="4525487"/>
          </a:xfrm>
          <a:prstGeom prst="cloudCallout">
            <a:avLst>
              <a:gd name="adj1" fmla="val 3942"/>
              <a:gd name="adj2" fmla="val -3238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Threat &amp; Risk Information</a:t>
            </a:r>
          </a:p>
          <a:p>
            <a:pPr algn="ctr"/>
            <a:r>
              <a:rPr lang="en-US" dirty="0" smtClean="0"/>
              <a:t>Sharing Community</a:t>
            </a:r>
            <a:endParaRPr lang="en-US" dirty="0"/>
          </a:p>
        </p:txBody>
      </p:sp>
      <p:sp>
        <p:nvSpPr>
          <p:cNvPr id="2" name="Title 1"/>
          <p:cNvSpPr>
            <a:spLocks noGrp="1"/>
          </p:cNvSpPr>
          <p:nvPr>
            <p:ph type="title"/>
          </p:nvPr>
        </p:nvSpPr>
        <p:spPr/>
        <p:txBody>
          <a:bodyPr/>
          <a:lstStyle/>
          <a:p>
            <a:r>
              <a:rPr lang="en-US" dirty="0" smtClean="0"/>
              <a:t>It takes a community</a:t>
            </a:r>
            <a:endParaRPr lang="en-US" dirty="0"/>
          </a:p>
        </p:txBody>
      </p:sp>
      <p:pic>
        <p:nvPicPr>
          <p:cNvPr id="1026" name="Picture 2" descr="C:\Users\Cory\AppData\Local\Microsoft\Windows\Temporary Internet Files\Content.IE5\B0O4UG11\MC900384060[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47176" y="3789781"/>
            <a:ext cx="1825625" cy="16446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Cory\AppData\Local\Microsoft\Windows\Temporary Internet Files\Content.IE5\WDSA5HEU\MC90044212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3518" y="1175684"/>
            <a:ext cx="2032941" cy="201920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Cory\AppData\Local\Microsoft\Windows\Temporary Internet Files\Content.IE5\0LFYD9HJ\MC900370956[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53991" y="4347369"/>
            <a:ext cx="1506538" cy="18240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Cory\AppData\Local\Microsoft\Windows\Temporary Internet Files\Content.IE5\WDSA5HEU\MC900383510[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68407" y="1123251"/>
            <a:ext cx="1819275" cy="154305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Cory\AppData\Local\Microsoft\Windows\Temporary Internet Files\Content.IE5\0LFYD9HJ\MC900056226[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70097" y="1894776"/>
            <a:ext cx="1839912" cy="18335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504892" y="3747254"/>
            <a:ext cx="800219" cy="369332"/>
          </a:xfrm>
          <a:prstGeom prst="rect">
            <a:avLst/>
          </a:prstGeom>
          <a:noFill/>
        </p:spPr>
        <p:txBody>
          <a:bodyPr wrap="none" rtlCol="0">
            <a:spAutoFit/>
          </a:bodyPr>
          <a:lstStyle/>
          <a:p>
            <a:pPr algn="ctr"/>
            <a:r>
              <a:rPr lang="en-US" dirty="0" smtClean="0"/>
              <a:t>Policy</a:t>
            </a:r>
            <a:endParaRPr lang="en-US" dirty="0"/>
          </a:p>
        </p:txBody>
      </p:sp>
      <p:sp>
        <p:nvSpPr>
          <p:cNvPr id="15" name="TextBox 14"/>
          <p:cNvSpPr txBox="1"/>
          <p:nvPr/>
        </p:nvSpPr>
        <p:spPr>
          <a:xfrm>
            <a:off x="3560390" y="6092826"/>
            <a:ext cx="2326342" cy="646331"/>
          </a:xfrm>
          <a:prstGeom prst="rect">
            <a:avLst/>
          </a:prstGeom>
          <a:noFill/>
        </p:spPr>
        <p:txBody>
          <a:bodyPr wrap="none" rtlCol="0">
            <a:spAutoFit/>
          </a:bodyPr>
          <a:lstStyle/>
          <a:p>
            <a:pPr algn="ctr"/>
            <a:r>
              <a:rPr lang="en-US" dirty="0" smtClean="0"/>
              <a:t>Information Analysts </a:t>
            </a:r>
          </a:p>
          <a:p>
            <a:pPr algn="ctr"/>
            <a:r>
              <a:rPr lang="en-US" dirty="0" smtClean="0"/>
              <a:t>&amp; Consumers</a:t>
            </a:r>
            <a:endParaRPr lang="en-US" dirty="0"/>
          </a:p>
        </p:txBody>
      </p:sp>
      <p:sp>
        <p:nvSpPr>
          <p:cNvPr id="16" name="TextBox 15"/>
          <p:cNvSpPr txBox="1"/>
          <p:nvPr/>
        </p:nvSpPr>
        <p:spPr>
          <a:xfrm>
            <a:off x="6525227" y="5434431"/>
            <a:ext cx="1069525" cy="646331"/>
          </a:xfrm>
          <a:prstGeom prst="rect">
            <a:avLst/>
          </a:prstGeom>
          <a:noFill/>
        </p:spPr>
        <p:txBody>
          <a:bodyPr wrap="none" rtlCol="0">
            <a:spAutoFit/>
          </a:bodyPr>
          <a:lstStyle/>
          <a:p>
            <a:pPr algn="ctr"/>
            <a:r>
              <a:rPr lang="en-US" dirty="0" smtClean="0"/>
              <a:t>Tools &amp;</a:t>
            </a:r>
          </a:p>
          <a:p>
            <a:pPr algn="ctr"/>
            <a:r>
              <a:rPr lang="en-US" dirty="0" smtClean="0"/>
              <a:t>Services</a:t>
            </a:r>
            <a:endParaRPr lang="en-US" dirty="0"/>
          </a:p>
        </p:txBody>
      </p:sp>
      <p:sp>
        <p:nvSpPr>
          <p:cNvPr id="17" name="TextBox 16"/>
          <p:cNvSpPr txBox="1"/>
          <p:nvPr/>
        </p:nvSpPr>
        <p:spPr>
          <a:xfrm>
            <a:off x="6484739" y="3010224"/>
            <a:ext cx="1402948" cy="646331"/>
          </a:xfrm>
          <a:prstGeom prst="rect">
            <a:avLst/>
          </a:prstGeom>
          <a:noFill/>
        </p:spPr>
        <p:txBody>
          <a:bodyPr wrap="none" rtlCol="0">
            <a:spAutoFit/>
          </a:bodyPr>
          <a:lstStyle/>
          <a:p>
            <a:pPr algn="ctr"/>
            <a:r>
              <a:rPr lang="en-US" dirty="0" smtClean="0"/>
              <a:t>Information </a:t>
            </a:r>
          </a:p>
          <a:p>
            <a:pPr algn="ctr"/>
            <a:r>
              <a:rPr lang="en-US" dirty="0" smtClean="0"/>
              <a:t>Sources</a:t>
            </a:r>
            <a:endParaRPr lang="en-US" dirty="0"/>
          </a:p>
        </p:txBody>
      </p:sp>
      <p:sp>
        <p:nvSpPr>
          <p:cNvPr id="18" name="TextBox 17"/>
          <p:cNvSpPr txBox="1"/>
          <p:nvPr/>
        </p:nvSpPr>
        <p:spPr>
          <a:xfrm>
            <a:off x="4015044" y="2666301"/>
            <a:ext cx="1326004" cy="369332"/>
          </a:xfrm>
          <a:prstGeom prst="rect">
            <a:avLst/>
          </a:prstGeom>
          <a:noFill/>
        </p:spPr>
        <p:txBody>
          <a:bodyPr wrap="none" rtlCol="0">
            <a:spAutoFit/>
          </a:bodyPr>
          <a:lstStyle/>
          <a:p>
            <a:pPr algn="ctr"/>
            <a:r>
              <a:rPr lang="en-US" dirty="0" smtClean="0"/>
              <a:t>Leadership</a:t>
            </a:r>
            <a:endParaRPr lang="en-US" dirty="0"/>
          </a:p>
        </p:txBody>
      </p:sp>
      <p:sp>
        <p:nvSpPr>
          <p:cNvPr id="19" name="TextBox 18"/>
          <p:cNvSpPr txBox="1"/>
          <p:nvPr/>
        </p:nvSpPr>
        <p:spPr>
          <a:xfrm>
            <a:off x="1291807" y="5421586"/>
            <a:ext cx="1236237" cy="369332"/>
          </a:xfrm>
          <a:prstGeom prst="rect">
            <a:avLst/>
          </a:prstGeom>
          <a:noFill/>
        </p:spPr>
        <p:txBody>
          <a:bodyPr wrap="none" rtlCol="0">
            <a:spAutoFit/>
          </a:bodyPr>
          <a:lstStyle/>
          <a:p>
            <a:pPr algn="ctr"/>
            <a:r>
              <a:rPr lang="en-US" dirty="0" smtClean="0"/>
              <a:t>Standards</a:t>
            </a:r>
            <a:endParaRPr lang="en-US" dirty="0"/>
          </a:p>
        </p:txBody>
      </p:sp>
      <p:sp>
        <p:nvSpPr>
          <p:cNvPr id="7" name="Vertical Scroll 6"/>
          <p:cNvSpPr/>
          <p:nvPr/>
        </p:nvSpPr>
        <p:spPr>
          <a:xfrm>
            <a:off x="1291807" y="4612106"/>
            <a:ext cx="1226388" cy="786397"/>
          </a:xfrm>
          <a:prstGeom prst="verticalScroll">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2980142"/>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Observation</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275012092.jpg" descr="275012092.jpg"/>
          <p:cNvPicPr preferRelativeResize="0">
            <a:picLocks/>
          </p:cNvPicPr>
          <p:nvPr/>
        </p:nvPicPr>
        <p:blipFill>
          <a:blip r:embed="rId2" cstate="print"/>
          <a:stretch>
            <a:fillRect/>
          </a:stretch>
        </p:blipFill>
        <p:spPr>
          <a:xfrm>
            <a:off x="1095375" y="1586627"/>
            <a:ext cx="7181850" cy="4400550"/>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150</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3705986223"/>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Observability</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2080805751.jpg" descr="-2080805751.jpg"/>
          <p:cNvPicPr preferRelativeResize="0">
            <a:picLocks/>
          </p:cNvPicPr>
          <p:nvPr/>
        </p:nvPicPr>
        <p:blipFill>
          <a:blip r:embed="rId2" cstate="print"/>
          <a:stretch>
            <a:fillRect/>
          </a:stretch>
        </p:blipFill>
        <p:spPr>
          <a:xfrm>
            <a:off x="1052512" y="1553289"/>
            <a:ext cx="7267575" cy="4467225"/>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151</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123686335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Organization</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162425912.jpg" descr="-162425912.jpg"/>
          <p:cNvPicPr preferRelativeResize="0">
            <a:picLocks/>
          </p:cNvPicPr>
          <p:nvPr/>
        </p:nvPicPr>
        <p:blipFill>
          <a:blip r:embed="rId2" cstate="print"/>
          <a:stretch>
            <a:fillRect/>
          </a:stretch>
        </p:blipFill>
        <p:spPr>
          <a:xfrm>
            <a:off x="1027190" y="1447800"/>
            <a:ext cx="7318220" cy="4678204"/>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152</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22487605"/>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Person</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1927290693.jpg" descr="-1927290693.jpg"/>
          <p:cNvPicPr preferRelativeResize="0">
            <a:picLocks/>
          </p:cNvPicPr>
          <p:nvPr/>
        </p:nvPicPr>
        <p:blipFill>
          <a:blip r:embed="rId2" cstate="print"/>
          <a:stretch>
            <a:fillRect/>
          </a:stretch>
        </p:blipFill>
        <p:spPr>
          <a:xfrm>
            <a:off x="1219200" y="1143000"/>
            <a:ext cx="6858000" cy="5638800"/>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153</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2816104716"/>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Person Identifiers</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627168891.jpg" descr="-627168891.jpg"/>
          <p:cNvPicPr preferRelativeResize="0">
            <a:picLocks/>
          </p:cNvPicPr>
          <p:nvPr/>
        </p:nvPicPr>
        <p:blipFill>
          <a:blip r:embed="rId2" cstate="print"/>
          <a:stretch>
            <a:fillRect/>
          </a:stretch>
        </p:blipFill>
        <p:spPr>
          <a:xfrm>
            <a:off x="1447800" y="1143000"/>
            <a:ext cx="6400799" cy="5715000"/>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154</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2837696817"/>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Physical Entity Detail</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1037513214.jpg" descr="-1037513214.jpg"/>
          <p:cNvPicPr preferRelativeResize="0">
            <a:picLocks/>
          </p:cNvPicPr>
          <p:nvPr/>
        </p:nvPicPr>
        <p:blipFill>
          <a:blip r:embed="rId2" cstate="print"/>
          <a:stretch>
            <a:fillRect/>
          </a:stretch>
        </p:blipFill>
        <p:spPr>
          <a:xfrm>
            <a:off x="1533525" y="1939052"/>
            <a:ext cx="6305550" cy="3695699"/>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155</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29767874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Policy</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492257024.jpg" descr="492257024.jpg"/>
          <p:cNvPicPr preferRelativeResize="0">
            <a:picLocks/>
          </p:cNvPicPr>
          <p:nvPr/>
        </p:nvPicPr>
        <p:blipFill>
          <a:blip r:embed="rId2" cstate="print"/>
          <a:stretch>
            <a:fillRect/>
          </a:stretch>
        </p:blipFill>
        <p:spPr>
          <a:xfrm>
            <a:off x="1285875" y="1819989"/>
            <a:ext cx="6800850" cy="3933825"/>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156</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465165524"/>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Prediction</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181255738.jpg" descr="181255738.jpg"/>
          <p:cNvPicPr preferRelativeResize="0">
            <a:picLocks/>
          </p:cNvPicPr>
          <p:nvPr/>
        </p:nvPicPr>
        <p:blipFill>
          <a:blip r:embed="rId2" cstate="print"/>
          <a:stretch>
            <a:fillRect/>
          </a:stretch>
        </p:blipFill>
        <p:spPr>
          <a:xfrm>
            <a:off x="1900237" y="2229564"/>
            <a:ext cx="5572125" cy="3114675"/>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157</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1166656122"/>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Resource</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1124390065.jpg" descr="-1124390065.jpg"/>
          <p:cNvPicPr preferRelativeResize="0">
            <a:picLocks/>
          </p:cNvPicPr>
          <p:nvPr/>
        </p:nvPicPr>
        <p:blipFill>
          <a:blip r:embed="rId2" cstate="print"/>
          <a:stretch>
            <a:fillRect/>
          </a:stretch>
        </p:blipFill>
        <p:spPr>
          <a:xfrm>
            <a:off x="685800" y="1056620"/>
            <a:ext cx="8001000" cy="5714790"/>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158</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1956634879"/>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Sighting</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1385519403.jpg" descr="-1385519403.jpg"/>
          <p:cNvPicPr preferRelativeResize="0">
            <a:picLocks/>
          </p:cNvPicPr>
          <p:nvPr/>
        </p:nvPicPr>
        <p:blipFill>
          <a:blip r:embed="rId2" cstate="print"/>
          <a:stretch>
            <a:fillRect/>
          </a:stretch>
        </p:blipFill>
        <p:spPr>
          <a:xfrm>
            <a:off x="609600" y="1541306"/>
            <a:ext cx="8153400" cy="4783294"/>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159</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23652947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lnSpcReduction="10000"/>
          </a:bodyPr>
          <a:lstStyle/>
          <a:p>
            <a:r>
              <a:rPr lang="en-US" dirty="0" smtClean="0"/>
              <a:t>Our goal is to create and encourage</a:t>
            </a:r>
          </a:p>
          <a:p>
            <a:pPr marL="285750" indent="-285750">
              <a:buFont typeface="Arial" panose="020B0604020202020204" pitchFamily="34" charset="0"/>
              <a:buChar char="•"/>
            </a:pPr>
            <a:r>
              <a:rPr lang="en-US" dirty="0" smtClean="0"/>
              <a:t>Open standards for threat and risk information sharing</a:t>
            </a:r>
          </a:p>
          <a:p>
            <a:pPr marL="285750" indent="-285750">
              <a:buFont typeface="Arial" panose="020B0604020202020204" pitchFamily="34" charset="0"/>
              <a:buChar char="•"/>
            </a:pPr>
            <a:r>
              <a:rPr lang="en-US" dirty="0" smtClean="0"/>
              <a:t>A community of information providers, consumers, analysts and products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The standards process is organized under the “Object Management Group” (</a:t>
            </a:r>
            <a:r>
              <a:rPr lang="en-US" dirty="0" smtClean="0">
                <a:hlinkClick r:id="rId2"/>
              </a:rPr>
              <a:t>www.omg.org</a:t>
            </a:r>
            <a:r>
              <a:rPr lang="en-US" dirty="0" smtClean="0"/>
              <a:t>)</a:t>
            </a:r>
          </a:p>
          <a:p>
            <a:pPr marL="285750" indent="-285750">
              <a:buFont typeface="Arial" panose="020B0604020202020204" pitchFamily="34" charset="0"/>
              <a:buChar char="•"/>
            </a:pPr>
            <a:r>
              <a:rPr lang="en-US" dirty="0" smtClean="0"/>
              <a:t>The community “home” is </a:t>
            </a:r>
            <a:r>
              <a:rPr lang="en-US" dirty="0" smtClean="0">
                <a:hlinkClick r:id="rId3"/>
              </a:rPr>
              <a:t>www.threatrisk.org</a:t>
            </a:r>
            <a:endParaRPr lang="en-US" dirty="0" smtClean="0"/>
          </a:p>
          <a:p>
            <a:pPr marL="285750" indent="-285750">
              <a:buFont typeface="Arial" panose="020B0604020202020204" pitchFamily="34" charset="0"/>
              <a:buChar char="•"/>
            </a:pPr>
            <a:endParaRPr lang="en-US" dirty="0"/>
          </a:p>
          <a:p>
            <a:r>
              <a:rPr lang="en-US" dirty="0" smtClean="0"/>
              <a:t>While not required by OMG process, the submission team publishes draft specifications to invite comment, engagement, community building and implementation. OMG Membership is encouraged but not required.</a:t>
            </a:r>
          </a:p>
          <a:p>
            <a:r>
              <a:rPr lang="en-US" dirty="0" smtClean="0"/>
              <a:t>Stakeholders may contribute to the specification</a:t>
            </a:r>
            <a:r>
              <a:rPr lang="en-US" dirty="0" smtClean="0"/>
              <a:t>.</a:t>
            </a:r>
          </a:p>
          <a:p>
            <a:r>
              <a:rPr lang="en-US" dirty="0" smtClean="0"/>
              <a:t>We are also exploring options for open source implementations</a:t>
            </a:r>
            <a:endParaRPr lang="en-US" dirty="0" smtClean="0"/>
          </a:p>
          <a:p>
            <a:pPr marL="285750" indent="-285750">
              <a:buFont typeface="Arial" panose="020B0604020202020204" pitchFamily="34" charset="0"/>
              <a:buChar char="•"/>
            </a:pPr>
            <a:endParaRPr lang="en-US" dirty="0"/>
          </a:p>
        </p:txBody>
      </p:sp>
      <p:sp>
        <p:nvSpPr>
          <p:cNvPr id="6" name="Title 5"/>
          <p:cNvSpPr>
            <a:spLocks noGrp="1"/>
          </p:cNvSpPr>
          <p:nvPr>
            <p:ph type="title"/>
          </p:nvPr>
        </p:nvSpPr>
        <p:spPr/>
        <p:txBody>
          <a:bodyPr/>
          <a:lstStyle/>
          <a:p>
            <a:r>
              <a:rPr lang="en-US" dirty="0" smtClean="0"/>
              <a:t>Open Community Process</a:t>
            </a:r>
            <a:endParaRPr lang="en-US" dirty="0"/>
          </a:p>
        </p:txBody>
      </p:sp>
      <p:sp>
        <p:nvSpPr>
          <p:cNvPr id="7" name="Footer Placeholder 6"/>
          <p:cNvSpPr>
            <a:spLocks noGrp="1"/>
          </p:cNvSpPr>
          <p:nvPr>
            <p:ph type="ftr" sz="quarter" idx="16"/>
          </p:nvPr>
        </p:nvSpPr>
        <p:spPr/>
        <p:txBody>
          <a:bodyPr/>
          <a:lstStyle/>
          <a:p>
            <a:r>
              <a:rPr lang="en-US" smtClean="0"/>
              <a:t>OMG Threat &amp; Risk for STIDS 2015</a:t>
            </a:r>
            <a:endParaRPr lang="en-US"/>
          </a:p>
        </p:txBody>
      </p:sp>
      <p:sp>
        <p:nvSpPr>
          <p:cNvPr id="8" name="Slide Number Placeholder 7"/>
          <p:cNvSpPr>
            <a:spLocks noGrp="1"/>
          </p:cNvSpPr>
          <p:nvPr>
            <p:ph type="sldNum" sz="quarter" idx="15"/>
          </p:nvPr>
        </p:nvSpPr>
        <p:spPr/>
        <p:txBody>
          <a:bodyPr/>
          <a:lstStyle/>
          <a:p>
            <a:fld id="{C5349D12-3EF0-44B0-8484-0F10BE0E01DA}" type="slidenum">
              <a:rPr lang="en-US" smtClean="0"/>
              <a:t>16</a:t>
            </a:fld>
            <a:endParaRPr lang="en-US"/>
          </a:p>
        </p:txBody>
      </p:sp>
      <p:sp>
        <p:nvSpPr>
          <p:cNvPr id="9" name="Date Placeholder 8"/>
          <p:cNvSpPr>
            <a:spLocks noGrp="1"/>
          </p:cNvSpPr>
          <p:nvPr>
            <p:ph type="dt" sz="half" idx="14"/>
          </p:nvPr>
        </p:nvSpPr>
        <p:spPr/>
        <p:txBody>
          <a:bodyPr/>
          <a:lstStyle/>
          <a:p>
            <a:r>
              <a:rPr lang="en-US" smtClean="0"/>
              <a:t>11/18/2015</a:t>
            </a:r>
            <a:endParaRPr lang="en-US" dirty="0"/>
          </a:p>
        </p:txBody>
      </p:sp>
    </p:spTree>
    <p:extLst>
      <p:ext uri="{BB962C8B-B14F-4D97-AF65-F5344CB8AC3E}">
        <p14:creationId xmlns:p14="http://schemas.microsoft.com/office/powerpoint/2010/main" val="349192612"/>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Sighting Detail</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1973439241.jpg" descr="-1973439241.jpg"/>
          <p:cNvPicPr preferRelativeResize="0">
            <a:picLocks/>
          </p:cNvPicPr>
          <p:nvPr/>
        </p:nvPicPr>
        <p:blipFill>
          <a:blip r:embed="rId2" cstate="print"/>
          <a:stretch>
            <a:fillRect/>
          </a:stretch>
        </p:blipFill>
        <p:spPr>
          <a:xfrm>
            <a:off x="1524000" y="1143000"/>
            <a:ext cx="6096000" cy="5715000"/>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160</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2567842643"/>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System</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184340763.jpg" descr="-184340763.jpg"/>
          <p:cNvPicPr preferRelativeResize="0">
            <a:picLocks/>
          </p:cNvPicPr>
          <p:nvPr/>
        </p:nvPicPr>
        <p:blipFill>
          <a:blip r:embed="rId2" cstate="print"/>
          <a:stretch>
            <a:fillRect/>
          </a:stretch>
        </p:blipFill>
        <p:spPr>
          <a:xfrm>
            <a:off x="1009319" y="1447800"/>
            <a:ext cx="7353962" cy="4678204"/>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161</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124989649"/>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Quantities and units</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130124927.jpg" descr="-130124927.jpg"/>
          <p:cNvPicPr preferRelativeResize="0">
            <a:picLocks/>
          </p:cNvPicPr>
          <p:nvPr/>
        </p:nvPicPr>
        <p:blipFill>
          <a:blip r:embed="rId2" cstate="print"/>
          <a:stretch>
            <a:fillRect/>
          </a:stretch>
        </p:blipFill>
        <p:spPr>
          <a:xfrm>
            <a:off x="1600200" y="1056620"/>
            <a:ext cx="6019800" cy="5877580"/>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162</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3459159348"/>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Quantity Kinds</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1716126934.jpg" descr="1716126934.jpg"/>
          <p:cNvPicPr preferRelativeResize="0">
            <a:picLocks/>
          </p:cNvPicPr>
          <p:nvPr/>
        </p:nvPicPr>
        <p:blipFill>
          <a:blip r:embed="rId2" cstate="print"/>
          <a:stretch>
            <a:fillRect/>
          </a:stretch>
        </p:blipFill>
        <p:spPr>
          <a:xfrm>
            <a:off x="685800" y="1067010"/>
            <a:ext cx="7848599" cy="5790990"/>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163</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3123649680"/>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Common Units 1</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1242049823.jpg" descr="-1242049823.jpg"/>
          <p:cNvPicPr preferRelativeResize="0">
            <a:picLocks/>
          </p:cNvPicPr>
          <p:nvPr/>
        </p:nvPicPr>
        <p:blipFill>
          <a:blip r:embed="rId2" cstate="print"/>
          <a:stretch>
            <a:fillRect/>
          </a:stretch>
        </p:blipFill>
        <p:spPr>
          <a:xfrm>
            <a:off x="1183563" y="1447800"/>
            <a:ext cx="7005473" cy="4678204"/>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164</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1906905879"/>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Common Units 2</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1615354697.jpg" descr="1615354697.jpg"/>
          <p:cNvPicPr preferRelativeResize="0">
            <a:picLocks/>
          </p:cNvPicPr>
          <p:nvPr/>
        </p:nvPicPr>
        <p:blipFill>
          <a:blip r:embed="rId2" cstate="print"/>
          <a:stretch>
            <a:fillRect/>
          </a:stretch>
        </p:blipFill>
        <p:spPr>
          <a:xfrm>
            <a:off x="1054966" y="1447800"/>
            <a:ext cx="7262666" cy="4678204"/>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165</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2544753173"/>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Threat and Risk Specific Concepts</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408171727.jpg" descr="408171727.jpg"/>
          <p:cNvPicPr preferRelativeResize="0">
            <a:picLocks/>
          </p:cNvPicPr>
          <p:nvPr/>
        </p:nvPicPr>
        <p:blipFill>
          <a:blip r:embed="rId2" cstate="print"/>
          <a:stretch>
            <a:fillRect/>
          </a:stretch>
        </p:blipFill>
        <p:spPr>
          <a:xfrm>
            <a:off x="2224087" y="1467564"/>
            <a:ext cx="4924425" cy="4638675"/>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166</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399796235"/>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271790"/>
            <a:ext cx="4495800" cy="523220"/>
          </a:xfrm>
          <a:prstGeom prst="rect">
            <a:avLst/>
          </a:prstGeom>
          <a:noFill/>
        </p:spPr>
        <p:txBody>
          <a:bodyPr wrap="square" rtlCol="0">
            <a:spAutoFit/>
          </a:bodyPr>
          <a:lstStyle/>
          <a:p>
            <a:pPr algn="ctr"/>
            <a:r>
              <a:rPr lang="en-US" sz="2800" b="1" dirty="0"/>
              <a:t>Undesirable Situation</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2039341244.jpg" descr="2039341244.jpg"/>
          <p:cNvPicPr preferRelativeResize="0">
            <a:picLocks/>
          </p:cNvPicPr>
          <p:nvPr/>
        </p:nvPicPr>
        <p:blipFill>
          <a:blip r:embed="rId2" cstate="print"/>
          <a:stretch>
            <a:fillRect/>
          </a:stretch>
        </p:blipFill>
        <p:spPr>
          <a:xfrm>
            <a:off x="552450" y="795010"/>
            <a:ext cx="8267700" cy="6141027"/>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167</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2777904121"/>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Undesirable Detail</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198261730.jpg" descr="198261730.jpg"/>
          <p:cNvPicPr preferRelativeResize="0">
            <a:picLocks/>
          </p:cNvPicPr>
          <p:nvPr/>
        </p:nvPicPr>
        <p:blipFill>
          <a:blip r:embed="rId2" cstate="print"/>
          <a:stretch>
            <a:fillRect/>
          </a:stretch>
        </p:blipFill>
        <p:spPr>
          <a:xfrm>
            <a:off x="762000" y="1464988"/>
            <a:ext cx="7848599" cy="4643828"/>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168</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8006751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Threat</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1373425604.jpg" descr="1373425604.jpg"/>
          <p:cNvPicPr preferRelativeResize="0">
            <a:picLocks/>
          </p:cNvPicPr>
          <p:nvPr/>
        </p:nvPicPr>
        <p:blipFill>
          <a:blip r:embed="rId2" cstate="print"/>
          <a:stretch>
            <a:fillRect/>
          </a:stretch>
        </p:blipFill>
        <p:spPr>
          <a:xfrm>
            <a:off x="1590675" y="1496139"/>
            <a:ext cx="6191250" cy="4581525"/>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169</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42530439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905000" y="189322"/>
            <a:ext cx="5562600" cy="914400"/>
          </a:xfrm>
        </p:spPr>
        <p:txBody>
          <a:bodyPr/>
          <a:lstStyle/>
          <a:p>
            <a:pPr algn="ctr"/>
            <a:r>
              <a:rPr lang="en-US" sz="3600" dirty="0" smtClean="0">
                <a:solidFill>
                  <a:schemeClr val="tx1"/>
                </a:solidFill>
                <a:latin typeface="Arial" charset="0"/>
              </a:rPr>
              <a:t>Who Is OMG?</a:t>
            </a:r>
          </a:p>
        </p:txBody>
      </p:sp>
      <p:sp>
        <p:nvSpPr>
          <p:cNvPr id="3075" name="Rectangle 3"/>
          <p:cNvSpPr>
            <a:spLocks noGrp="1" noChangeArrowheads="1"/>
          </p:cNvSpPr>
          <p:nvPr>
            <p:ph idx="4294967295"/>
          </p:nvPr>
        </p:nvSpPr>
        <p:spPr bwMode="auto">
          <a:xfrm>
            <a:off x="228600" y="1447800"/>
            <a:ext cx="8626475" cy="3429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indent="-169863">
              <a:lnSpc>
                <a:spcPct val="80000"/>
              </a:lnSpc>
              <a:buFont typeface="Wingdings" pitchFamily="-111" charset="2"/>
              <a:buNone/>
            </a:pPr>
            <a:r>
              <a:rPr lang="en-US" sz="2000" b="1" smtClean="0">
                <a:latin typeface="Arial" charset="0"/>
              </a:rPr>
              <a:t>Object Management Group (OMG):</a:t>
            </a:r>
            <a:br>
              <a:rPr lang="en-US" sz="2000" b="1" smtClean="0">
                <a:latin typeface="Arial" charset="0"/>
              </a:rPr>
            </a:br>
            <a:endParaRPr lang="en-US" sz="2000" b="1" smtClean="0">
              <a:latin typeface="Arial" charset="0"/>
            </a:endParaRPr>
          </a:p>
          <a:p>
            <a:pPr lvl="1">
              <a:lnSpc>
                <a:spcPct val="90000"/>
              </a:lnSpc>
            </a:pPr>
            <a:r>
              <a:rPr lang="en-US" sz="1800" smtClean="0">
                <a:latin typeface="Arial" charset="0"/>
              </a:rPr>
              <a:t>Founded in 1989 </a:t>
            </a:r>
            <a:br>
              <a:rPr lang="en-US" sz="1800" smtClean="0">
                <a:latin typeface="Arial" charset="0"/>
              </a:rPr>
            </a:br>
            <a:endParaRPr lang="en-US" sz="1800" smtClean="0">
              <a:latin typeface="Arial" charset="0"/>
            </a:endParaRPr>
          </a:p>
          <a:p>
            <a:pPr lvl="1">
              <a:lnSpc>
                <a:spcPct val="90000"/>
              </a:lnSpc>
            </a:pPr>
            <a:r>
              <a:rPr lang="en-US" sz="1800" smtClean="0">
                <a:latin typeface="Arial" charset="0"/>
              </a:rPr>
              <a:t>More than 470 member companies</a:t>
            </a:r>
            <a:br>
              <a:rPr lang="en-US" sz="1800" smtClean="0">
                <a:latin typeface="Arial" charset="0"/>
              </a:rPr>
            </a:br>
            <a:endParaRPr lang="en-US" sz="1800" smtClean="0">
              <a:latin typeface="Arial" charset="0"/>
            </a:endParaRPr>
          </a:p>
          <a:p>
            <a:pPr lvl="1">
              <a:lnSpc>
                <a:spcPct val="90000"/>
              </a:lnSpc>
            </a:pPr>
            <a:r>
              <a:rPr lang="en-US" sz="1800" smtClean="0">
                <a:latin typeface="Arial" charset="0"/>
              </a:rPr>
              <a:t>The largest and longest standing not-for-profit, open-membership consortium which develops and maintains computer industry specifications.</a:t>
            </a:r>
            <a:br>
              <a:rPr lang="en-US" sz="1800" smtClean="0">
                <a:latin typeface="Arial" charset="0"/>
              </a:rPr>
            </a:br>
            <a:endParaRPr lang="en-US" sz="1800" smtClean="0">
              <a:latin typeface="Arial" charset="0"/>
            </a:endParaRPr>
          </a:p>
          <a:p>
            <a:pPr lvl="1">
              <a:lnSpc>
                <a:spcPct val="90000"/>
              </a:lnSpc>
            </a:pPr>
            <a:r>
              <a:rPr lang="en-US" sz="1800" smtClean="0">
                <a:latin typeface="Arial" charset="0"/>
              </a:rPr>
              <a:t>Continuously evolving to remain current while retaining a position of thought leadership.</a:t>
            </a:r>
          </a:p>
          <a:p>
            <a:pPr indent="-169863">
              <a:lnSpc>
                <a:spcPct val="80000"/>
              </a:lnSpc>
              <a:buFont typeface="Wingdings" pitchFamily="-111" charset="2"/>
              <a:buNone/>
            </a:pPr>
            <a:endParaRPr lang="en-US" sz="1800" smtClean="0">
              <a:latin typeface="Arial" charset="0"/>
            </a:endParaRPr>
          </a:p>
        </p:txBody>
      </p:sp>
      <p:grpSp>
        <p:nvGrpSpPr>
          <p:cNvPr id="3076" name="Group 6"/>
          <p:cNvGrpSpPr>
            <a:grpSpLocks/>
          </p:cNvGrpSpPr>
          <p:nvPr/>
        </p:nvGrpSpPr>
        <p:grpSpPr bwMode="auto">
          <a:xfrm>
            <a:off x="990600" y="4800600"/>
            <a:ext cx="7315200" cy="1492250"/>
            <a:chOff x="528" y="3380"/>
            <a:chExt cx="4608" cy="940"/>
          </a:xfrm>
        </p:grpSpPr>
        <p:pic>
          <p:nvPicPr>
            <p:cNvPr id="3077" name="Picture 7" descr="C:\Documents and Settings\rachel\Desktop\20th Photos - IN ORDER\8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8" y="3380"/>
              <a:ext cx="1248" cy="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Picture 8" descr="C:\Documents and Settings\rachel\Desktop\20th Photos - IN ORDER\10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 y="3385"/>
              <a:ext cx="1392" cy="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Picture 9" descr="C:\Documents and Settings\rachel\Desktop\20th Photos - IN ORDER\12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8" y="3388"/>
              <a:ext cx="1392" cy="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2" descr="C:\Users\Cory-c\Documents\Company\MDSSVN\Marketing\Graphics\OMG\OMG---High.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120" y="486473"/>
            <a:ext cx="1828800" cy="820546"/>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6"/>
          </p:nvPr>
        </p:nvSpPr>
        <p:spPr/>
        <p:txBody>
          <a:bodyPr/>
          <a:lstStyle/>
          <a:p>
            <a:r>
              <a:rPr lang="en-US" smtClean="0"/>
              <a:t>OMG Threat &amp; Risk for STIDS 2015</a:t>
            </a:r>
            <a:endParaRPr lang="en-US"/>
          </a:p>
        </p:txBody>
      </p:sp>
      <p:sp>
        <p:nvSpPr>
          <p:cNvPr id="3" name="Slide Number Placeholder 2"/>
          <p:cNvSpPr>
            <a:spLocks noGrp="1"/>
          </p:cNvSpPr>
          <p:nvPr>
            <p:ph type="sldNum" sz="quarter" idx="15"/>
          </p:nvPr>
        </p:nvSpPr>
        <p:spPr/>
        <p:txBody>
          <a:bodyPr/>
          <a:lstStyle/>
          <a:p>
            <a:fld id="{C5349D12-3EF0-44B0-8484-0F10BE0E01DA}" type="slidenum">
              <a:rPr lang="en-US" smtClean="0"/>
              <a:t>17</a:t>
            </a:fld>
            <a:endParaRPr lang="en-US"/>
          </a:p>
        </p:txBody>
      </p:sp>
      <p:sp>
        <p:nvSpPr>
          <p:cNvPr id="5" name="Date Placeholder 4"/>
          <p:cNvSpPr>
            <a:spLocks noGrp="1"/>
          </p:cNvSpPr>
          <p:nvPr>
            <p:ph type="dt" sz="half" idx="14"/>
          </p:nvPr>
        </p:nvSpPr>
        <p:spPr/>
        <p:txBody>
          <a:bodyPr/>
          <a:lstStyle/>
          <a:p>
            <a:r>
              <a:rPr lang="en-US" smtClean="0"/>
              <a:t>11/18/2015</a:t>
            </a:r>
            <a:endParaRPr lang="en-US" dirty="0"/>
          </a:p>
        </p:txBody>
      </p:sp>
    </p:spTree>
    <p:extLst>
      <p:ext uri="{BB962C8B-B14F-4D97-AF65-F5344CB8AC3E}">
        <p14:creationId xmlns:p14="http://schemas.microsoft.com/office/powerpoint/2010/main" val="1426181574"/>
      </p:ext>
    </p:extLst>
  </p:cSld>
  <p:clrMapOvr>
    <a:masterClrMapping/>
  </p:clrMapOvr>
  <p:transition advClick="0" advTm="31000"/>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Danger Categories</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448191626.jpg" descr="-448191626.jpg"/>
          <p:cNvPicPr preferRelativeResize="0">
            <a:picLocks/>
          </p:cNvPicPr>
          <p:nvPr/>
        </p:nvPicPr>
        <p:blipFill>
          <a:blip r:embed="rId2" cstate="print"/>
          <a:stretch>
            <a:fillRect/>
          </a:stretch>
        </p:blipFill>
        <p:spPr>
          <a:xfrm>
            <a:off x="0" y="1447800"/>
            <a:ext cx="9144000" cy="4942801"/>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170</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2935227515"/>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Campaign</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1280560156.jpg" descr="1280560156.jpg"/>
          <p:cNvPicPr preferRelativeResize="0">
            <a:picLocks/>
          </p:cNvPicPr>
          <p:nvPr/>
        </p:nvPicPr>
        <p:blipFill>
          <a:blip r:embed="rId2" cstate="print"/>
          <a:stretch>
            <a:fillRect/>
          </a:stretch>
        </p:blipFill>
        <p:spPr>
          <a:xfrm>
            <a:off x="1485900" y="1586627"/>
            <a:ext cx="6400800" cy="4400550"/>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171</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80252961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Kill Chain</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806187147.jpg" descr="-806187147.jpg"/>
          <p:cNvPicPr preferRelativeResize="0">
            <a:picLocks/>
          </p:cNvPicPr>
          <p:nvPr/>
        </p:nvPicPr>
        <p:blipFill>
          <a:blip r:embed="rId2" cstate="print"/>
          <a:stretch>
            <a:fillRect/>
          </a:stretch>
        </p:blipFill>
        <p:spPr>
          <a:xfrm>
            <a:off x="2447925" y="2953464"/>
            <a:ext cx="4476750" cy="1666875"/>
          </a:xfrm>
          <a:prstGeom prst="rect">
            <a:avLst/>
          </a:prstGeom>
        </p:spPr>
      </p:pic>
      <p:sp>
        <p:nvSpPr>
          <p:cNvPr id="6" name="Slide Number Placeholder 5"/>
          <p:cNvSpPr>
            <a:spLocks noGrp="1"/>
          </p:cNvSpPr>
          <p:nvPr>
            <p:ph type="sldNum" sz="quarter" idx="11"/>
          </p:nvPr>
        </p:nvSpPr>
        <p:spPr/>
        <p:txBody>
          <a:bodyPr/>
          <a:lstStyle/>
          <a:p>
            <a:fld id="{C5349D12-3EF0-44B0-8484-0F10BE0E01DA}" type="slidenum">
              <a:rPr lang="en-US" smtClean="0"/>
              <a:t>172</a:t>
            </a:fld>
            <a:endParaRPr lang="en-US"/>
          </a:p>
        </p:txBody>
      </p:sp>
      <p:sp>
        <p:nvSpPr>
          <p:cNvPr id="7" name="Footer Placeholder 6"/>
          <p:cNvSpPr>
            <a:spLocks noGrp="1"/>
          </p:cNvSpPr>
          <p:nvPr>
            <p:ph type="ftr" sz="quarter" idx="12"/>
          </p:nvPr>
        </p:nvSpPr>
        <p:spPr/>
        <p:txBody>
          <a:bodyPr/>
          <a:lstStyle/>
          <a:p>
            <a:r>
              <a:rPr lang="en-US" smtClean="0"/>
              <a:t>OMG Threat &amp; Risk for STIDS 2015</a:t>
            </a:r>
            <a:endParaRPr lang="en-US"/>
          </a:p>
        </p:txBody>
      </p:sp>
      <p:sp>
        <p:nvSpPr>
          <p:cNvPr id="8" name="Date Placeholder 7"/>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2963127922"/>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Vulnerability</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1272477928.jpg" descr="-1272477928.jpg"/>
          <p:cNvPicPr preferRelativeResize="0">
            <a:picLocks/>
          </p:cNvPicPr>
          <p:nvPr/>
        </p:nvPicPr>
        <p:blipFill>
          <a:blip r:embed="rId2" cstate="print"/>
          <a:stretch>
            <a:fillRect/>
          </a:stretch>
        </p:blipFill>
        <p:spPr>
          <a:xfrm>
            <a:off x="2043112" y="1619964"/>
            <a:ext cx="5286375" cy="4333875"/>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173</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62103368"/>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Risk Treatment</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1442378917.jpg" descr="-1442378917.jpg"/>
          <p:cNvPicPr preferRelativeResize="0">
            <a:picLocks/>
          </p:cNvPicPr>
          <p:nvPr/>
        </p:nvPicPr>
        <p:blipFill>
          <a:blip r:embed="rId2" cstate="print"/>
          <a:stretch>
            <a:fillRect/>
          </a:stretch>
        </p:blipFill>
        <p:spPr>
          <a:xfrm>
            <a:off x="762000" y="1740110"/>
            <a:ext cx="7848599" cy="4093583"/>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174</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2905446812"/>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Indicator</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2065574521.jpg" descr="2065574521.jpg"/>
          <p:cNvPicPr preferRelativeResize="0">
            <a:picLocks/>
          </p:cNvPicPr>
          <p:nvPr/>
        </p:nvPicPr>
        <p:blipFill>
          <a:blip r:embed="rId2" cstate="print"/>
          <a:stretch>
            <a:fillRect/>
          </a:stretch>
        </p:blipFill>
        <p:spPr>
          <a:xfrm>
            <a:off x="914400" y="1084328"/>
            <a:ext cx="7696200" cy="5621272"/>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175</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3179055777"/>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Indicator Kinds</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1472906181.jpg" descr="-1472906181.jpg"/>
          <p:cNvPicPr preferRelativeResize="0">
            <a:picLocks/>
          </p:cNvPicPr>
          <p:nvPr/>
        </p:nvPicPr>
        <p:blipFill>
          <a:blip r:embed="rId2" cstate="print"/>
          <a:stretch>
            <a:fillRect/>
          </a:stretch>
        </p:blipFill>
        <p:spPr>
          <a:xfrm>
            <a:off x="762000" y="2123290"/>
            <a:ext cx="7848599" cy="3327223"/>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176</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1681132801"/>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Mitigation</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1871279965.jpg" descr="-1871279965.jpg"/>
          <p:cNvPicPr preferRelativeResize="0">
            <a:picLocks/>
          </p:cNvPicPr>
          <p:nvPr/>
        </p:nvPicPr>
        <p:blipFill>
          <a:blip r:embed="rId2" cstate="print"/>
          <a:stretch>
            <a:fillRect/>
          </a:stretch>
        </p:blipFill>
        <p:spPr>
          <a:xfrm>
            <a:off x="1524000" y="1056620"/>
            <a:ext cx="6477000" cy="5877580"/>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177</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1178324194"/>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Incident</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1145917685.jpg" descr="-1145917685.jpg"/>
          <p:cNvPicPr preferRelativeResize="0">
            <a:picLocks/>
          </p:cNvPicPr>
          <p:nvPr/>
        </p:nvPicPr>
        <p:blipFill>
          <a:blip r:embed="rId2" cstate="print"/>
          <a:stretch>
            <a:fillRect/>
          </a:stretch>
        </p:blipFill>
        <p:spPr>
          <a:xfrm>
            <a:off x="1219200" y="1070474"/>
            <a:ext cx="6913418" cy="5787525"/>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178</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1306436946"/>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Course of Action</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178848060.jpg" descr="178848060.jpg"/>
          <p:cNvPicPr preferRelativeResize="0">
            <a:picLocks/>
          </p:cNvPicPr>
          <p:nvPr/>
        </p:nvPicPr>
        <p:blipFill>
          <a:blip r:embed="rId2" cstate="print"/>
          <a:stretch>
            <a:fillRect/>
          </a:stretch>
        </p:blipFill>
        <p:spPr>
          <a:xfrm>
            <a:off x="1741537" y="1447800"/>
            <a:ext cx="5889524" cy="4678204"/>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179</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22294964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Group 13"/>
          <p:cNvGrpSpPr>
            <a:grpSpLocks/>
          </p:cNvGrpSpPr>
          <p:nvPr/>
        </p:nvGrpSpPr>
        <p:grpSpPr bwMode="auto">
          <a:xfrm>
            <a:off x="457200" y="3095625"/>
            <a:ext cx="8077200" cy="409575"/>
            <a:chOff x="457200" y="2590800"/>
            <a:chExt cx="8077200" cy="409903"/>
          </a:xfrm>
        </p:grpSpPr>
        <p:pic>
          <p:nvPicPr>
            <p:cNvPr id="6158" name="Picture 2" descr="J:\MDMI-flash-demo\ins.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19600" y="2590800"/>
              <a:ext cx="1828800" cy="409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9" name="Picture 3" descr="J:\MDMI-flash-demo\hc.jp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86000" y="2590800"/>
              <a:ext cx="1752600" cy="363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0" name="Picture 4" descr="J:\MDMI-flash-demo\fin.jpg"/>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7200" y="2590800"/>
              <a:ext cx="1524000" cy="40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1" name="Picture 5" descr="J:\MDMI-flash-demo\gov.jpg"/>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53200" y="2590800"/>
              <a:ext cx="1981200" cy="373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054" name="Picture 6" descr="J:\MDMI-flash-demo\2.jpg"/>
          <p:cNvPicPr>
            <a:picLocks noChangeAspect="1" noChangeArrowheads="1"/>
          </p:cNvPicPr>
          <p:nvPr/>
        </p:nvPicPr>
        <p:blipFill>
          <a:blip r:embed="rId8" cstate="print"/>
          <a:srcRect/>
          <a:stretch>
            <a:fillRect/>
          </a:stretch>
        </p:blipFill>
        <p:spPr bwMode="auto">
          <a:xfrm>
            <a:off x="2672360" y="4004271"/>
            <a:ext cx="1639334" cy="1096811"/>
          </a:xfrm>
          <a:prstGeom prst="rect">
            <a:avLst/>
          </a:prstGeom>
          <a:ln>
            <a:noFill/>
          </a:ln>
          <a:effectLst>
            <a:softEdge rad="112500"/>
          </a:effectLst>
        </p:spPr>
      </p:pic>
      <p:pic>
        <p:nvPicPr>
          <p:cNvPr id="2055" name="Picture 7" descr="J:\MDMI-flash-demo\3.jpg"/>
          <p:cNvPicPr>
            <a:picLocks noChangeAspect="1" noChangeArrowheads="1"/>
          </p:cNvPicPr>
          <p:nvPr/>
        </p:nvPicPr>
        <p:blipFill>
          <a:blip r:embed="rId9" cstate="print"/>
          <a:srcRect/>
          <a:stretch>
            <a:fillRect/>
          </a:stretch>
        </p:blipFill>
        <p:spPr bwMode="auto">
          <a:xfrm>
            <a:off x="3584260" y="5136835"/>
            <a:ext cx="1372860" cy="1029590"/>
          </a:xfrm>
          <a:prstGeom prst="rect">
            <a:avLst/>
          </a:prstGeom>
          <a:ln>
            <a:noFill/>
          </a:ln>
          <a:effectLst>
            <a:softEdge rad="112500"/>
          </a:effectLst>
        </p:spPr>
      </p:pic>
      <p:pic>
        <p:nvPicPr>
          <p:cNvPr id="2056" name="Picture 8" descr="J:\MDMI-flash-demo\4.jpg"/>
          <p:cNvPicPr>
            <a:picLocks noChangeAspect="1" noChangeArrowheads="1"/>
          </p:cNvPicPr>
          <p:nvPr/>
        </p:nvPicPr>
        <p:blipFill>
          <a:blip r:embed="rId10" cstate="print"/>
          <a:srcRect/>
          <a:stretch>
            <a:fillRect/>
          </a:stretch>
        </p:blipFill>
        <p:spPr bwMode="auto">
          <a:xfrm>
            <a:off x="234401" y="4030117"/>
            <a:ext cx="1601023" cy="1070977"/>
          </a:xfrm>
          <a:prstGeom prst="rect">
            <a:avLst/>
          </a:prstGeom>
          <a:ln>
            <a:noFill/>
          </a:ln>
          <a:effectLst>
            <a:softEdge rad="112500"/>
          </a:effectLst>
        </p:spPr>
      </p:pic>
      <p:pic>
        <p:nvPicPr>
          <p:cNvPr id="2057" name="Picture 9" descr="J:\MDMI-flash-demo\5i.jpg"/>
          <p:cNvPicPr>
            <a:picLocks noChangeAspect="1" noChangeArrowheads="1"/>
          </p:cNvPicPr>
          <p:nvPr/>
        </p:nvPicPr>
        <p:blipFill>
          <a:blip r:embed="rId11" cstate="print"/>
          <a:srcRect/>
          <a:stretch>
            <a:fillRect/>
          </a:stretch>
        </p:blipFill>
        <p:spPr bwMode="auto">
          <a:xfrm>
            <a:off x="5110929" y="4338226"/>
            <a:ext cx="1526062" cy="1143994"/>
          </a:xfrm>
          <a:prstGeom prst="rect">
            <a:avLst/>
          </a:prstGeom>
          <a:ln>
            <a:noFill/>
          </a:ln>
          <a:effectLst>
            <a:softEdge rad="112500"/>
          </a:effectLst>
        </p:spPr>
      </p:pic>
      <p:pic>
        <p:nvPicPr>
          <p:cNvPr id="2058" name="Picture 10" descr="J:\MDMI-flash-demo\6.jpg"/>
          <p:cNvPicPr>
            <a:picLocks noChangeAspect="1" noChangeArrowheads="1"/>
          </p:cNvPicPr>
          <p:nvPr/>
        </p:nvPicPr>
        <p:blipFill>
          <a:blip r:embed="rId12" cstate="print"/>
          <a:srcRect/>
          <a:stretch>
            <a:fillRect/>
          </a:stretch>
        </p:blipFill>
        <p:spPr bwMode="auto">
          <a:xfrm>
            <a:off x="6860533" y="5244457"/>
            <a:ext cx="1493934" cy="999663"/>
          </a:xfrm>
          <a:prstGeom prst="rect">
            <a:avLst/>
          </a:prstGeom>
          <a:ln>
            <a:noFill/>
          </a:ln>
          <a:effectLst>
            <a:softEdge rad="112500"/>
          </a:effectLst>
        </p:spPr>
      </p:pic>
      <p:pic>
        <p:nvPicPr>
          <p:cNvPr id="2059" name="Picture 11" descr="J:\MDMI-flash-demo\7.jpg"/>
          <p:cNvPicPr>
            <a:picLocks noChangeAspect="1" noChangeArrowheads="1"/>
          </p:cNvPicPr>
          <p:nvPr/>
        </p:nvPicPr>
        <p:blipFill>
          <a:blip r:embed="rId13" cstate="print"/>
          <a:srcRect/>
          <a:stretch>
            <a:fillRect/>
          </a:stretch>
        </p:blipFill>
        <p:spPr bwMode="auto">
          <a:xfrm>
            <a:off x="917306" y="5087400"/>
            <a:ext cx="1743881" cy="1155500"/>
          </a:xfrm>
          <a:prstGeom prst="rect">
            <a:avLst/>
          </a:prstGeom>
          <a:ln>
            <a:noFill/>
          </a:ln>
          <a:effectLst>
            <a:softEdge rad="112500"/>
          </a:effectLst>
        </p:spPr>
      </p:pic>
      <p:pic>
        <p:nvPicPr>
          <p:cNvPr id="2060" name="Picture 12" descr="J:\MDMI-flash-demo\zipcgi.jpg"/>
          <p:cNvPicPr>
            <a:picLocks noChangeAspect="1" noChangeArrowheads="1"/>
          </p:cNvPicPr>
          <p:nvPr/>
        </p:nvPicPr>
        <p:blipFill>
          <a:blip r:embed="rId14" cstate="print"/>
          <a:srcRect/>
          <a:stretch>
            <a:fillRect/>
          </a:stretch>
        </p:blipFill>
        <p:spPr bwMode="auto">
          <a:xfrm>
            <a:off x="7202039" y="4160340"/>
            <a:ext cx="1631806" cy="1092107"/>
          </a:xfrm>
          <a:prstGeom prst="rect">
            <a:avLst/>
          </a:prstGeom>
          <a:ln>
            <a:noFill/>
          </a:ln>
          <a:effectLst>
            <a:softEdge rad="112500"/>
          </a:effectLst>
        </p:spPr>
      </p:pic>
      <p:sp>
        <p:nvSpPr>
          <p:cNvPr id="6154" name="TextBox 21"/>
          <p:cNvSpPr txBox="1">
            <a:spLocks noChangeArrowheads="1"/>
          </p:cNvSpPr>
          <p:nvPr/>
        </p:nvSpPr>
        <p:spPr bwMode="auto">
          <a:xfrm>
            <a:off x="0" y="5592763"/>
            <a:ext cx="9144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111" charset="0"/>
                <a:ea typeface="ＭＳ Ｐゴシック" pitchFamily="-111" charset="-128"/>
              </a:defRPr>
            </a:lvl1pPr>
            <a:lvl2pPr marL="742950" indent="-285750" eaLnBrk="0" hangingPunct="0">
              <a:defRPr b="1">
                <a:solidFill>
                  <a:schemeClr val="tx1"/>
                </a:solidFill>
                <a:latin typeface="Verdana" pitchFamily="-111" charset="0"/>
                <a:ea typeface="ＭＳ Ｐゴシック" pitchFamily="-111" charset="-128"/>
              </a:defRPr>
            </a:lvl2pPr>
            <a:lvl3pPr marL="1143000" indent="-228600" eaLnBrk="0" hangingPunct="0">
              <a:defRPr b="1">
                <a:solidFill>
                  <a:schemeClr val="tx1"/>
                </a:solidFill>
                <a:latin typeface="Verdana" pitchFamily="-111" charset="0"/>
                <a:ea typeface="ＭＳ Ｐゴシック" pitchFamily="-111" charset="-128"/>
              </a:defRPr>
            </a:lvl3pPr>
            <a:lvl4pPr marL="1600200" indent="-228600" eaLnBrk="0" hangingPunct="0">
              <a:defRPr b="1">
                <a:solidFill>
                  <a:schemeClr val="tx1"/>
                </a:solidFill>
                <a:latin typeface="Verdana" pitchFamily="-111" charset="0"/>
                <a:ea typeface="ＭＳ Ｐゴシック" pitchFamily="-111" charset="-128"/>
              </a:defRPr>
            </a:lvl4pPr>
            <a:lvl5pPr marL="2057400" indent="-228600" eaLnBrk="0" hangingPunct="0">
              <a:defRPr b="1">
                <a:solidFill>
                  <a:schemeClr val="tx1"/>
                </a:solidFill>
                <a:latin typeface="Verdana" pitchFamily="-111" charset="0"/>
                <a:ea typeface="ＭＳ Ｐゴシック" pitchFamily="-111" charset="-128"/>
              </a:defRPr>
            </a:lvl5pPr>
            <a:lvl6pPr marL="2514600" indent="-228600" eaLnBrk="0" fontAlgn="base" hangingPunct="0">
              <a:spcBef>
                <a:spcPct val="0"/>
              </a:spcBef>
              <a:spcAft>
                <a:spcPct val="0"/>
              </a:spcAft>
              <a:defRPr b="1">
                <a:solidFill>
                  <a:schemeClr val="tx1"/>
                </a:solidFill>
                <a:latin typeface="Verdana" pitchFamily="-111" charset="0"/>
                <a:ea typeface="ＭＳ Ｐゴシック" pitchFamily="-111" charset="-128"/>
              </a:defRPr>
            </a:lvl6pPr>
            <a:lvl7pPr marL="2971800" indent="-228600" eaLnBrk="0" fontAlgn="base" hangingPunct="0">
              <a:spcBef>
                <a:spcPct val="0"/>
              </a:spcBef>
              <a:spcAft>
                <a:spcPct val="0"/>
              </a:spcAft>
              <a:defRPr b="1">
                <a:solidFill>
                  <a:schemeClr val="tx1"/>
                </a:solidFill>
                <a:latin typeface="Verdana" pitchFamily="-111" charset="0"/>
                <a:ea typeface="ＭＳ Ｐゴシック" pitchFamily="-111" charset="-128"/>
              </a:defRPr>
            </a:lvl7pPr>
            <a:lvl8pPr marL="3429000" indent="-228600" eaLnBrk="0" fontAlgn="base" hangingPunct="0">
              <a:spcBef>
                <a:spcPct val="0"/>
              </a:spcBef>
              <a:spcAft>
                <a:spcPct val="0"/>
              </a:spcAft>
              <a:defRPr b="1">
                <a:solidFill>
                  <a:schemeClr val="tx1"/>
                </a:solidFill>
                <a:latin typeface="Verdana" pitchFamily="-111" charset="0"/>
                <a:ea typeface="ＭＳ Ｐゴシック" pitchFamily="-111" charset="-128"/>
              </a:defRPr>
            </a:lvl8pPr>
            <a:lvl9pPr marL="3886200" indent="-228600" eaLnBrk="0" fontAlgn="base" hangingPunct="0">
              <a:spcBef>
                <a:spcPct val="0"/>
              </a:spcBef>
              <a:spcAft>
                <a:spcPct val="0"/>
              </a:spcAft>
              <a:defRPr b="1">
                <a:solidFill>
                  <a:schemeClr val="tx1"/>
                </a:solidFill>
                <a:latin typeface="Verdana" pitchFamily="-111" charset="0"/>
                <a:ea typeface="ＭＳ Ｐゴシック" pitchFamily="-111" charset="-128"/>
              </a:defRPr>
            </a:lvl9pPr>
          </a:lstStyle>
          <a:p>
            <a:pPr algn="ctr" eaLnBrk="1" hangingPunct="1"/>
            <a:r>
              <a:rPr lang="en-US" b="0">
                <a:latin typeface="Calibri" pitchFamily="-111" charset="0"/>
                <a:cs typeface="Arial" charset="0"/>
              </a:rPr>
              <a:t>				</a:t>
            </a:r>
          </a:p>
        </p:txBody>
      </p:sp>
      <p:pic>
        <p:nvPicPr>
          <p:cNvPr id="21" name="MDMI-5-edited.mp3">
            <a:hlinkClick r:id="" action="ppaction://media"/>
          </p:cNvPr>
          <p:cNvPicPr>
            <a:picLocks noRot="1" noChangeAspect="1"/>
          </p:cNvPicPr>
          <p:nvPr>
            <a:audioFile r:link="rId1"/>
          </p:nvPr>
        </p:nvPicPr>
        <p:blipFill>
          <a:blip r:embed="rId15">
            <a:extLst>
              <a:ext uri="{28A0092B-C50C-407E-A947-70E740481C1C}">
                <a14:useLocalDpi xmlns:a14="http://schemas.microsoft.com/office/drawing/2010/main" val="0"/>
              </a:ext>
            </a:extLst>
          </a:blip>
          <a:srcRect/>
          <a:stretch>
            <a:fillRect/>
          </a:stretch>
        </p:blipFill>
        <p:spPr bwMode="auto">
          <a:xfrm>
            <a:off x="9067800" y="6126163"/>
            <a:ext cx="46038"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6" name="Rectangle 21"/>
          <p:cNvSpPr>
            <a:spLocks noChangeArrowheads="1"/>
          </p:cNvSpPr>
          <p:nvPr/>
        </p:nvSpPr>
        <p:spPr bwMode="auto">
          <a:xfrm>
            <a:off x="304800" y="1476375"/>
            <a:ext cx="86868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b="0">
                <a:latin typeface="Arial" charset="0"/>
                <a:cs typeface="Times New Roman" charset="0"/>
              </a:rPr>
              <a:t>Standards are developed using OMG’s mature, worldwide, open development process. With over 20 years of standards work, OMG’s one-organization, one-vote policy ensures that every vendor and end-user, large and small, has an effective voice in the process.</a:t>
            </a:r>
            <a:endParaRPr lang="en-US" b="0">
              <a:latin typeface="Arial" charset="0"/>
              <a:cs typeface="Arial" charset="0"/>
            </a:endParaRPr>
          </a:p>
        </p:txBody>
      </p:sp>
      <p:sp>
        <p:nvSpPr>
          <p:cNvPr id="6157" name="Rectangle 23"/>
          <p:cNvSpPr>
            <a:spLocks noGrp="1" noChangeArrowheads="1"/>
          </p:cNvSpPr>
          <p:nvPr>
            <p:ph type="title" idx="4294967295"/>
          </p:nvPr>
        </p:nvSpPr>
        <p:spPr>
          <a:xfrm>
            <a:off x="2175820" y="249478"/>
            <a:ext cx="5562600" cy="838200"/>
          </a:xfrm>
        </p:spPr>
        <p:txBody>
          <a:bodyPr>
            <a:normAutofit/>
          </a:bodyPr>
          <a:lstStyle/>
          <a:p>
            <a:pPr algn="ctr"/>
            <a:r>
              <a:rPr lang="en-US" sz="3600" dirty="0" smtClean="0">
                <a:solidFill>
                  <a:schemeClr val="tx1"/>
                </a:solidFill>
                <a:latin typeface="Arial" charset="0"/>
              </a:rPr>
              <a:t>Developing Standards</a:t>
            </a:r>
          </a:p>
        </p:txBody>
      </p:sp>
      <p:pic>
        <p:nvPicPr>
          <p:cNvPr id="18" name="Picture 2" descr="C:\Users\Cory-c\Documents\Company\MDSSVN\Marketing\Graphics\OMG\OMG---High.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0512" y="479442"/>
            <a:ext cx="1828800" cy="820546"/>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2"/>
          </p:nvPr>
        </p:nvSpPr>
        <p:spPr/>
        <p:txBody>
          <a:bodyPr/>
          <a:lstStyle/>
          <a:p>
            <a:r>
              <a:rPr lang="en-US" smtClean="0"/>
              <a:t>OMG Threat &amp; Risk for STIDS 2015</a:t>
            </a:r>
            <a:endParaRPr lang="en-US"/>
          </a:p>
        </p:txBody>
      </p:sp>
      <p:sp>
        <p:nvSpPr>
          <p:cNvPr id="3" name="Slide Number Placeholder 2"/>
          <p:cNvSpPr>
            <a:spLocks noGrp="1"/>
          </p:cNvSpPr>
          <p:nvPr>
            <p:ph type="sldNum" sz="quarter" idx="11"/>
          </p:nvPr>
        </p:nvSpPr>
        <p:spPr/>
        <p:txBody>
          <a:bodyPr/>
          <a:lstStyle/>
          <a:p>
            <a:fld id="{C5349D12-3EF0-44B0-8484-0F10BE0E01DA}" type="slidenum">
              <a:rPr lang="en-US" smtClean="0"/>
              <a:t>18</a:t>
            </a:fld>
            <a:endParaRPr lang="en-US"/>
          </a:p>
        </p:txBody>
      </p:sp>
      <p:sp>
        <p:nvSpPr>
          <p:cNvPr id="5" name="Date Placeholder 4"/>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2506143214"/>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21"/>
                    </p:tgtEl>
                  </p:cond>
                </p:stCondLst>
                <p:endSync evt="end" delay="0">
                  <p:rtn val="all"/>
                </p:endSync>
                <p:childTnLst>
                  <p:par>
                    <p:cTn id="3" fill="hold" nodeType="clickPar">
                      <p:stCondLst>
                        <p:cond delay="0"/>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1" fill="hold"/>
                                        <p:tgtEl>
                                          <p:spTgt spid="21"/>
                                        </p:tgtEl>
                                      </p:cBhvr>
                                    </p:cmd>
                                  </p:childTnLst>
                                </p:cTn>
                              </p:par>
                            </p:childTnLst>
                          </p:cTn>
                        </p:par>
                      </p:childTnLst>
                    </p:cTn>
                  </p:par>
                </p:childTnLst>
              </p:cTn>
              <p:nextCondLst>
                <p:cond evt="onClick" delay="0">
                  <p:tgtEl>
                    <p:spTgt spid="21"/>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21"/>
                </p:tgtEl>
              </p:cMediaNode>
            </p:audio>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Cyber</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546676965.jpg" descr="-546676965.jpg"/>
          <p:cNvPicPr preferRelativeResize="0">
            <a:picLocks/>
          </p:cNvPicPr>
          <p:nvPr/>
        </p:nvPicPr>
        <p:blipFill>
          <a:blip r:embed="rId2" cstate="print"/>
          <a:stretch>
            <a:fillRect/>
          </a:stretch>
        </p:blipFill>
        <p:spPr>
          <a:xfrm>
            <a:off x="2157412" y="2362914"/>
            <a:ext cx="5057775" cy="2847975"/>
          </a:xfrm>
          <a:prstGeom prst="rect">
            <a:avLst/>
          </a:prstGeom>
        </p:spPr>
      </p:pic>
      <p:sp>
        <p:nvSpPr>
          <p:cNvPr id="5" name="Slide Number Placeholder 4"/>
          <p:cNvSpPr>
            <a:spLocks noGrp="1"/>
          </p:cNvSpPr>
          <p:nvPr>
            <p:ph type="sldNum" sz="quarter" idx="11"/>
          </p:nvPr>
        </p:nvSpPr>
        <p:spPr/>
        <p:txBody>
          <a:bodyPr/>
          <a:lstStyle/>
          <a:p>
            <a:fld id="{C5349D12-3EF0-44B0-8484-0F10BE0E01DA}" type="slidenum">
              <a:rPr lang="en-US" smtClean="0"/>
              <a:t>180</a:t>
            </a:fld>
            <a:endParaRPr lang="en-US"/>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2136466330"/>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subTitle" idx="1"/>
          </p:nvPr>
        </p:nvSpPr>
        <p:spPr/>
        <p:txBody>
          <a:bodyPr/>
          <a:lstStyle/>
          <a:p>
            <a:r>
              <a:rPr lang="en-US" dirty="0" smtClean="0"/>
              <a:t>The following shows how the submission meets the OMG RFP Requirements</a:t>
            </a:r>
            <a:endParaRPr lang="en-US" dirty="0"/>
          </a:p>
        </p:txBody>
      </p:sp>
      <p:sp>
        <p:nvSpPr>
          <p:cNvPr id="3" name="Title 2"/>
          <p:cNvSpPr>
            <a:spLocks noGrp="1"/>
          </p:cNvSpPr>
          <p:nvPr>
            <p:ph type="title"/>
          </p:nvPr>
        </p:nvSpPr>
        <p:spPr/>
        <p:txBody>
          <a:bodyPr/>
          <a:lstStyle/>
          <a:p>
            <a:r>
              <a:rPr lang="en-US" dirty="0" smtClean="0"/>
              <a:t>Threat/Risk RFP Requirements</a:t>
            </a:r>
            <a:endParaRPr lang="en-US" dirty="0"/>
          </a:p>
        </p:txBody>
      </p:sp>
      <p:sp>
        <p:nvSpPr>
          <p:cNvPr id="2" name="Slide Number Placeholder 1"/>
          <p:cNvSpPr>
            <a:spLocks noGrp="1"/>
          </p:cNvSpPr>
          <p:nvPr>
            <p:ph type="sldNum" sz="quarter" idx="11"/>
          </p:nvPr>
        </p:nvSpPr>
        <p:spPr/>
        <p:txBody>
          <a:bodyPr/>
          <a:lstStyle/>
          <a:p>
            <a:fld id="{C5349D12-3EF0-44B0-8484-0F10BE0E01DA}" type="slidenum">
              <a:rPr lang="en-US" smtClean="0"/>
              <a:t>181</a:t>
            </a:fld>
            <a:endParaRPr lang="en-US"/>
          </a:p>
        </p:txBody>
      </p:sp>
      <p:sp>
        <p:nvSpPr>
          <p:cNvPr id="5" name="Footer Placeholder 4"/>
          <p:cNvSpPr>
            <a:spLocks noGrp="1"/>
          </p:cNvSpPr>
          <p:nvPr>
            <p:ph type="ftr" sz="quarter" idx="12"/>
          </p:nvPr>
        </p:nvSpPr>
        <p:spPr/>
        <p:txBody>
          <a:bodyPr/>
          <a:lstStyle/>
          <a:p>
            <a:r>
              <a:rPr lang="en-US" smtClean="0"/>
              <a:t>OMG Threat &amp; Risk for STIDS 2015</a:t>
            </a:r>
            <a:endParaRPr lang="en-US"/>
          </a:p>
        </p:txBody>
      </p:sp>
      <p:sp>
        <p:nvSpPr>
          <p:cNvPr id="6" name="Date Placeholder 5"/>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3015551288"/>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57200" y="1600200"/>
            <a:ext cx="8229600" cy="4525963"/>
          </a:xfrm>
          <a:prstGeom prst="rect">
            <a:avLst/>
          </a:prstGeom>
        </p:spPr>
        <p:txBody>
          <a:bodyPr>
            <a:noAutofit/>
          </a:bodyPr>
          <a:lstStyle/>
          <a:p>
            <a:pPr lvl="1"/>
            <a:r>
              <a:rPr lang="en-GB" sz="2400" dirty="0"/>
              <a:t>Submissions shall define modular UML  conceptual models to specify the concepts required to represent information about operational threats and risks.</a:t>
            </a:r>
            <a:endParaRPr lang="en-US" sz="2400" dirty="0"/>
          </a:p>
          <a:p>
            <a:pPr lvl="1"/>
            <a:r>
              <a:rPr lang="en-GB" sz="2400" dirty="0"/>
              <a:t>The conceptual model shall capture the intended meaning of operational threat and  risk related concepts such that it may be used as a reference for the use of those concepts in specific exchanges and data stores. </a:t>
            </a:r>
            <a:endParaRPr lang="en-US" sz="2400" dirty="0"/>
          </a:p>
          <a:p>
            <a:pPr lvl="1"/>
            <a:r>
              <a:rPr lang="en-GB" sz="2400" dirty="0"/>
              <a:t>The conceptual model shall  not assume any particular technology, domain, representation, structure of information or schema. It shall be a model of the concepts representing real-world entities, not of a specific data representation</a:t>
            </a:r>
            <a:r>
              <a:rPr lang="en-GB" sz="2400" dirty="0" smtClean="0"/>
              <a:t>.</a:t>
            </a:r>
            <a:endParaRPr lang="en-US" sz="2400" dirty="0"/>
          </a:p>
        </p:txBody>
      </p:sp>
      <p:sp>
        <p:nvSpPr>
          <p:cNvPr id="2" name="Title 1"/>
          <p:cNvSpPr>
            <a:spLocks noGrp="1"/>
          </p:cNvSpPr>
          <p:nvPr>
            <p:ph type="title"/>
          </p:nvPr>
        </p:nvSpPr>
        <p:spPr/>
        <p:txBody>
          <a:bodyPr/>
          <a:lstStyle/>
          <a:p>
            <a:r>
              <a:rPr lang="en-US" dirty="0" smtClean="0"/>
              <a:t>Conceptual Models</a:t>
            </a:r>
            <a:endParaRPr lang="en-US" dirty="0"/>
          </a:p>
        </p:txBody>
      </p:sp>
      <p:sp>
        <p:nvSpPr>
          <p:cNvPr id="4" name="Rectangle 3"/>
          <p:cNvSpPr/>
          <p:nvPr/>
        </p:nvSpPr>
        <p:spPr>
          <a:xfrm rot="19605516">
            <a:off x="2855782" y="2967336"/>
            <a:ext cx="2648482"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Covered</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5" name="Slide Number Placeholder 4"/>
          <p:cNvSpPr>
            <a:spLocks noGrp="1"/>
          </p:cNvSpPr>
          <p:nvPr>
            <p:ph type="sldNum" sz="quarter" idx="15"/>
          </p:nvPr>
        </p:nvSpPr>
        <p:spPr/>
        <p:txBody>
          <a:bodyPr/>
          <a:lstStyle/>
          <a:p>
            <a:fld id="{C5349D12-3EF0-44B0-8484-0F10BE0E01DA}" type="slidenum">
              <a:rPr lang="en-US" smtClean="0"/>
              <a:t>182</a:t>
            </a:fld>
            <a:endParaRPr lang="en-US"/>
          </a:p>
        </p:txBody>
      </p:sp>
      <p:sp>
        <p:nvSpPr>
          <p:cNvPr id="6" name="Footer Placeholder 5"/>
          <p:cNvSpPr>
            <a:spLocks noGrp="1"/>
          </p:cNvSpPr>
          <p:nvPr>
            <p:ph type="ftr" sz="quarter" idx="16"/>
          </p:nvPr>
        </p:nvSpPr>
        <p:spPr/>
        <p:txBody>
          <a:bodyPr/>
          <a:lstStyle/>
          <a:p>
            <a:r>
              <a:rPr lang="en-US" smtClean="0"/>
              <a:t>OMG Threat &amp; Risk for STIDS 2015</a:t>
            </a:r>
            <a:endParaRPr lang="en-US"/>
          </a:p>
        </p:txBody>
      </p:sp>
      <p:sp>
        <p:nvSpPr>
          <p:cNvPr id="7" name="Date Placeholder 6"/>
          <p:cNvSpPr>
            <a:spLocks noGrp="1"/>
          </p:cNvSpPr>
          <p:nvPr>
            <p:ph type="dt" sz="half" idx="14"/>
          </p:nvPr>
        </p:nvSpPr>
        <p:spPr/>
        <p:txBody>
          <a:bodyPr/>
          <a:lstStyle/>
          <a:p>
            <a:r>
              <a:rPr lang="en-US" smtClean="0"/>
              <a:t>11/18/2015</a:t>
            </a:r>
            <a:endParaRPr lang="en-US" dirty="0"/>
          </a:p>
        </p:txBody>
      </p:sp>
    </p:spTree>
    <p:extLst>
      <p:ext uri="{BB962C8B-B14F-4D97-AF65-F5344CB8AC3E}">
        <p14:creationId xmlns:p14="http://schemas.microsoft.com/office/powerpoint/2010/main" val="781617081"/>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57200" y="1600200"/>
            <a:ext cx="8229600" cy="4525963"/>
          </a:xfrm>
          <a:prstGeom prst="rect">
            <a:avLst/>
          </a:prstGeom>
        </p:spPr>
        <p:txBody>
          <a:bodyPr numCol="3">
            <a:normAutofit/>
          </a:bodyPr>
          <a:lstStyle/>
          <a:p>
            <a:r>
              <a:rPr lang="en-US" dirty="0" smtClean="0"/>
              <a:t>Operational Threat</a:t>
            </a:r>
          </a:p>
          <a:p>
            <a:r>
              <a:rPr lang="en-US" dirty="0" smtClean="0"/>
              <a:t>Operational Risk</a:t>
            </a:r>
          </a:p>
          <a:p>
            <a:r>
              <a:rPr lang="en-US" dirty="0" smtClean="0"/>
              <a:t>Asset</a:t>
            </a:r>
            <a:endParaRPr lang="en-US" dirty="0"/>
          </a:p>
          <a:p>
            <a:r>
              <a:rPr lang="en-US" dirty="0" smtClean="0"/>
              <a:t>Campaign</a:t>
            </a:r>
            <a:endParaRPr lang="en-US" dirty="0"/>
          </a:p>
          <a:p>
            <a:r>
              <a:rPr lang="en-US" dirty="0" smtClean="0"/>
              <a:t>Cause</a:t>
            </a:r>
            <a:endParaRPr lang="en-US" dirty="0"/>
          </a:p>
          <a:p>
            <a:r>
              <a:rPr lang="en-US" dirty="0" smtClean="0"/>
              <a:t>Effect</a:t>
            </a:r>
            <a:endParaRPr lang="en-US" dirty="0"/>
          </a:p>
          <a:p>
            <a:r>
              <a:rPr lang="en-US" dirty="0" smtClean="0"/>
              <a:t>Exploit </a:t>
            </a:r>
            <a:r>
              <a:rPr lang="en-US" dirty="0"/>
              <a:t>target</a:t>
            </a:r>
          </a:p>
          <a:p>
            <a:r>
              <a:rPr lang="en-US" dirty="0" smtClean="0"/>
              <a:t>Goal</a:t>
            </a:r>
            <a:endParaRPr lang="en-US" dirty="0"/>
          </a:p>
          <a:p>
            <a:r>
              <a:rPr lang="en-US" dirty="0" smtClean="0"/>
              <a:t>Hazard</a:t>
            </a:r>
            <a:endParaRPr lang="en-US" dirty="0"/>
          </a:p>
          <a:p>
            <a:r>
              <a:rPr lang="en-US" dirty="0" smtClean="0"/>
              <a:t>Impact</a:t>
            </a:r>
            <a:endParaRPr lang="en-US" dirty="0"/>
          </a:p>
          <a:p>
            <a:r>
              <a:rPr lang="en-US" dirty="0" smtClean="0"/>
              <a:t>Incident</a:t>
            </a:r>
            <a:endParaRPr lang="en-US" dirty="0"/>
          </a:p>
          <a:p>
            <a:r>
              <a:rPr lang="en-US" dirty="0" smtClean="0"/>
              <a:t>Indicator</a:t>
            </a:r>
            <a:endParaRPr lang="en-US" dirty="0"/>
          </a:p>
          <a:p>
            <a:r>
              <a:rPr lang="en-US" dirty="0" smtClean="0"/>
              <a:t>Likelihood</a:t>
            </a:r>
            <a:endParaRPr lang="en-US" dirty="0"/>
          </a:p>
          <a:p>
            <a:r>
              <a:rPr lang="en-US" dirty="0" smtClean="0"/>
              <a:t>Mitigation</a:t>
            </a:r>
            <a:endParaRPr lang="en-US" dirty="0"/>
          </a:p>
          <a:p>
            <a:r>
              <a:rPr lang="en-US" dirty="0" smtClean="0"/>
              <a:t>Observable</a:t>
            </a:r>
            <a:endParaRPr lang="en-US" dirty="0"/>
          </a:p>
          <a:p>
            <a:r>
              <a:rPr lang="en-US" dirty="0" smtClean="0"/>
              <a:t>Observation</a:t>
            </a:r>
            <a:endParaRPr lang="en-US" dirty="0"/>
          </a:p>
          <a:p>
            <a:r>
              <a:rPr lang="en-US" dirty="0" smtClean="0"/>
              <a:t>Observation Metadata</a:t>
            </a:r>
            <a:endParaRPr lang="en-US" dirty="0"/>
          </a:p>
          <a:p>
            <a:r>
              <a:rPr lang="en-US" dirty="0" smtClean="0"/>
              <a:t>Procedures</a:t>
            </a:r>
            <a:endParaRPr lang="en-US" dirty="0"/>
          </a:p>
          <a:p>
            <a:r>
              <a:rPr lang="en-US" dirty="0" smtClean="0"/>
              <a:t>Risk</a:t>
            </a:r>
            <a:endParaRPr lang="en-US" dirty="0"/>
          </a:p>
          <a:p>
            <a:r>
              <a:rPr lang="en-US" dirty="0" smtClean="0"/>
              <a:t>Safeguard</a:t>
            </a:r>
            <a:endParaRPr lang="en-US" dirty="0"/>
          </a:p>
          <a:p>
            <a:r>
              <a:rPr lang="en-US" dirty="0" smtClean="0"/>
              <a:t>Severity</a:t>
            </a:r>
            <a:endParaRPr lang="en-US" dirty="0"/>
          </a:p>
          <a:p>
            <a:r>
              <a:rPr lang="en-US" dirty="0" smtClean="0"/>
              <a:t>Strategy</a:t>
            </a:r>
            <a:endParaRPr lang="en-US" dirty="0"/>
          </a:p>
          <a:p>
            <a:r>
              <a:rPr lang="en-US" dirty="0" smtClean="0"/>
              <a:t>Tactics</a:t>
            </a:r>
            <a:endParaRPr lang="en-US" dirty="0"/>
          </a:p>
          <a:p>
            <a:r>
              <a:rPr lang="en-US" dirty="0" smtClean="0"/>
              <a:t>Techniques</a:t>
            </a:r>
            <a:endParaRPr lang="en-US" dirty="0"/>
          </a:p>
          <a:p>
            <a:r>
              <a:rPr lang="en-US" dirty="0" smtClean="0"/>
              <a:t>Threat</a:t>
            </a:r>
            <a:endParaRPr lang="en-US" dirty="0"/>
          </a:p>
          <a:p>
            <a:r>
              <a:rPr lang="en-US" dirty="0" smtClean="0"/>
              <a:t>Threat </a:t>
            </a:r>
            <a:r>
              <a:rPr lang="en-US" dirty="0"/>
              <a:t>actor</a:t>
            </a:r>
          </a:p>
          <a:p>
            <a:r>
              <a:rPr lang="en-US" dirty="0" smtClean="0"/>
              <a:t>Threat </a:t>
            </a:r>
            <a:r>
              <a:rPr lang="en-US" dirty="0"/>
              <a:t>source</a:t>
            </a:r>
          </a:p>
          <a:p>
            <a:r>
              <a:rPr lang="en-US" dirty="0" smtClean="0"/>
              <a:t>Undesired </a:t>
            </a:r>
            <a:r>
              <a:rPr lang="en-US" dirty="0"/>
              <a:t>event</a:t>
            </a:r>
          </a:p>
          <a:p>
            <a:endParaRPr lang="en-US" dirty="0"/>
          </a:p>
        </p:txBody>
      </p:sp>
      <p:sp>
        <p:nvSpPr>
          <p:cNvPr id="2" name="Title 1"/>
          <p:cNvSpPr>
            <a:spLocks noGrp="1"/>
          </p:cNvSpPr>
          <p:nvPr>
            <p:ph type="title"/>
          </p:nvPr>
        </p:nvSpPr>
        <p:spPr/>
        <p:txBody>
          <a:bodyPr/>
          <a:lstStyle/>
          <a:p>
            <a:r>
              <a:rPr lang="en-US" dirty="0" smtClean="0"/>
              <a:t>Threat/Risk Concepts To Define</a:t>
            </a:r>
            <a:endParaRPr lang="en-US" dirty="0"/>
          </a:p>
        </p:txBody>
      </p:sp>
      <p:sp>
        <p:nvSpPr>
          <p:cNvPr id="4" name="Rectangle 3"/>
          <p:cNvSpPr/>
          <p:nvPr/>
        </p:nvSpPr>
        <p:spPr>
          <a:xfrm rot="19605516">
            <a:off x="2855782" y="2967336"/>
            <a:ext cx="2648482"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Covered</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5" name="Slide Number Placeholder 4"/>
          <p:cNvSpPr>
            <a:spLocks noGrp="1"/>
          </p:cNvSpPr>
          <p:nvPr>
            <p:ph type="sldNum" sz="quarter" idx="15"/>
          </p:nvPr>
        </p:nvSpPr>
        <p:spPr/>
        <p:txBody>
          <a:bodyPr/>
          <a:lstStyle/>
          <a:p>
            <a:fld id="{C5349D12-3EF0-44B0-8484-0F10BE0E01DA}" type="slidenum">
              <a:rPr lang="en-US" smtClean="0"/>
              <a:t>183</a:t>
            </a:fld>
            <a:endParaRPr lang="en-US"/>
          </a:p>
        </p:txBody>
      </p:sp>
      <p:sp>
        <p:nvSpPr>
          <p:cNvPr id="6" name="Footer Placeholder 5"/>
          <p:cNvSpPr>
            <a:spLocks noGrp="1"/>
          </p:cNvSpPr>
          <p:nvPr>
            <p:ph type="ftr" sz="quarter" idx="16"/>
          </p:nvPr>
        </p:nvSpPr>
        <p:spPr/>
        <p:txBody>
          <a:bodyPr/>
          <a:lstStyle/>
          <a:p>
            <a:r>
              <a:rPr lang="en-US" smtClean="0"/>
              <a:t>OMG Threat &amp; Risk for STIDS 2015</a:t>
            </a:r>
            <a:endParaRPr lang="en-US"/>
          </a:p>
        </p:txBody>
      </p:sp>
      <p:sp>
        <p:nvSpPr>
          <p:cNvPr id="7" name="Date Placeholder 6"/>
          <p:cNvSpPr>
            <a:spLocks noGrp="1"/>
          </p:cNvSpPr>
          <p:nvPr>
            <p:ph type="dt" sz="half" idx="14"/>
          </p:nvPr>
        </p:nvSpPr>
        <p:spPr/>
        <p:txBody>
          <a:bodyPr/>
          <a:lstStyle/>
          <a:p>
            <a:r>
              <a:rPr lang="en-US" smtClean="0"/>
              <a:t>11/18/2015</a:t>
            </a:r>
            <a:endParaRPr lang="en-US" dirty="0"/>
          </a:p>
        </p:txBody>
      </p:sp>
    </p:spTree>
    <p:extLst>
      <p:ext uri="{BB962C8B-B14F-4D97-AF65-F5344CB8AC3E}">
        <p14:creationId xmlns:p14="http://schemas.microsoft.com/office/powerpoint/2010/main" val="2615529086"/>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67640" y="975360"/>
            <a:ext cx="8976360" cy="5669280"/>
          </a:xfrm>
          <a:prstGeom prst="rect">
            <a:avLst/>
          </a:prstGeom>
        </p:spPr>
        <p:txBody>
          <a:bodyPr>
            <a:normAutofit/>
          </a:bodyPr>
          <a:lstStyle/>
          <a:p>
            <a:pPr lvl="1"/>
            <a:r>
              <a:rPr lang="en-US" dirty="0"/>
              <a:t>Cyber/information and communication systems and assets</a:t>
            </a:r>
            <a:endParaRPr lang="en-US" sz="2400" dirty="0"/>
          </a:p>
          <a:p>
            <a:pPr lvl="1"/>
            <a:r>
              <a:rPr lang="en-US" dirty="0"/>
              <a:t>Physical systems and assets, including embedded and manufacturing</a:t>
            </a:r>
            <a:endParaRPr lang="en-US" sz="2400" dirty="0"/>
          </a:p>
          <a:p>
            <a:pPr lvl="1"/>
            <a:r>
              <a:rPr lang="en-US" dirty="0"/>
              <a:t>Electromagnetic spectrum assets  (E.g. interference with wireless systems or radio)</a:t>
            </a:r>
            <a:endParaRPr lang="en-US" sz="2400" dirty="0"/>
          </a:p>
          <a:p>
            <a:pPr lvl="1"/>
            <a:r>
              <a:rPr lang="en-US" dirty="0"/>
              <a:t>Industrial control systems</a:t>
            </a:r>
            <a:endParaRPr lang="en-US" sz="2400" dirty="0"/>
          </a:p>
          <a:p>
            <a:endParaRPr lang="en-US" dirty="0"/>
          </a:p>
        </p:txBody>
      </p:sp>
      <p:sp>
        <p:nvSpPr>
          <p:cNvPr id="2" name="Title 1"/>
          <p:cNvSpPr>
            <a:spLocks noGrp="1"/>
          </p:cNvSpPr>
          <p:nvPr>
            <p:ph type="title"/>
          </p:nvPr>
        </p:nvSpPr>
        <p:spPr>
          <a:xfrm>
            <a:off x="457200" y="274638"/>
            <a:ext cx="8229600" cy="563562"/>
          </a:xfrm>
        </p:spPr>
        <p:txBody>
          <a:bodyPr>
            <a:normAutofit fontScale="90000"/>
          </a:bodyPr>
          <a:lstStyle/>
          <a:p>
            <a:r>
              <a:rPr lang="en-US" dirty="0" smtClean="0"/>
              <a:t>Classes of Threat/Risks in scope</a:t>
            </a:r>
            <a:endParaRPr lang="en-US" dirty="0"/>
          </a:p>
        </p:txBody>
      </p:sp>
      <p:sp>
        <p:nvSpPr>
          <p:cNvPr id="4" name="Rectangle 3"/>
          <p:cNvSpPr/>
          <p:nvPr/>
        </p:nvSpPr>
        <p:spPr>
          <a:xfrm rot="19605516">
            <a:off x="2855782" y="2967336"/>
            <a:ext cx="2648482"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Covered</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5" name="Slide Number Placeholder 4"/>
          <p:cNvSpPr>
            <a:spLocks noGrp="1"/>
          </p:cNvSpPr>
          <p:nvPr>
            <p:ph type="sldNum" sz="quarter" idx="15"/>
          </p:nvPr>
        </p:nvSpPr>
        <p:spPr/>
        <p:txBody>
          <a:bodyPr/>
          <a:lstStyle/>
          <a:p>
            <a:fld id="{C5349D12-3EF0-44B0-8484-0F10BE0E01DA}" type="slidenum">
              <a:rPr lang="en-US" smtClean="0"/>
              <a:t>184</a:t>
            </a:fld>
            <a:endParaRPr lang="en-US"/>
          </a:p>
        </p:txBody>
      </p:sp>
      <p:sp>
        <p:nvSpPr>
          <p:cNvPr id="6" name="Footer Placeholder 5"/>
          <p:cNvSpPr>
            <a:spLocks noGrp="1"/>
          </p:cNvSpPr>
          <p:nvPr>
            <p:ph type="ftr" sz="quarter" idx="16"/>
          </p:nvPr>
        </p:nvSpPr>
        <p:spPr/>
        <p:txBody>
          <a:bodyPr/>
          <a:lstStyle/>
          <a:p>
            <a:r>
              <a:rPr lang="en-US" smtClean="0"/>
              <a:t>OMG Threat &amp; Risk for STIDS 2015</a:t>
            </a:r>
            <a:endParaRPr lang="en-US"/>
          </a:p>
        </p:txBody>
      </p:sp>
      <p:sp>
        <p:nvSpPr>
          <p:cNvPr id="7" name="Date Placeholder 6"/>
          <p:cNvSpPr>
            <a:spLocks noGrp="1"/>
          </p:cNvSpPr>
          <p:nvPr>
            <p:ph type="dt" sz="half" idx="14"/>
          </p:nvPr>
        </p:nvSpPr>
        <p:spPr/>
        <p:txBody>
          <a:bodyPr/>
          <a:lstStyle/>
          <a:p>
            <a:r>
              <a:rPr lang="en-US" smtClean="0"/>
              <a:t>11/18/2015</a:t>
            </a:r>
            <a:endParaRPr lang="en-US" dirty="0"/>
          </a:p>
        </p:txBody>
      </p:sp>
    </p:spTree>
    <p:extLst>
      <p:ext uri="{BB962C8B-B14F-4D97-AF65-F5344CB8AC3E}">
        <p14:creationId xmlns:p14="http://schemas.microsoft.com/office/powerpoint/2010/main" val="2507618199"/>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57200" y="1600200"/>
            <a:ext cx="8229600" cy="4525963"/>
          </a:xfrm>
          <a:prstGeom prst="rect">
            <a:avLst/>
          </a:prstGeom>
        </p:spPr>
        <p:txBody>
          <a:bodyPr>
            <a:normAutofit fontScale="55000" lnSpcReduction="20000"/>
          </a:bodyPr>
          <a:lstStyle/>
          <a:p>
            <a:pPr lvl="0"/>
            <a:r>
              <a:rPr lang="en-US" sz="2900" dirty="0"/>
              <a:t>Defensive, offensive, or other actors may or may not have insight into the plans or strategies of the respective other actors. </a:t>
            </a:r>
            <a:r>
              <a:rPr lang="en-GB" sz="2900" dirty="0"/>
              <a:t> </a:t>
            </a:r>
            <a:r>
              <a:rPr lang="en-US" sz="2900" dirty="0"/>
              <a:t>As such, model implementations will in those cases be incomplete and rely on estimates and assumed parameters. </a:t>
            </a:r>
          </a:p>
          <a:p>
            <a:pPr lvl="0"/>
            <a:r>
              <a:rPr lang="en-US" sz="2900" dirty="0"/>
              <a:t>Models must be able to support non-actor threats (such as natural disasters</a:t>
            </a:r>
            <a:r>
              <a:rPr lang="en-GB" sz="2900" dirty="0"/>
              <a:t> </a:t>
            </a:r>
            <a:r>
              <a:rPr lang="en-US" sz="2900" dirty="0"/>
              <a:t>) that will not be associated with any coherent intentions or plans. </a:t>
            </a:r>
          </a:p>
          <a:p>
            <a:pPr lvl="0"/>
            <a:r>
              <a:rPr lang="en-US" sz="2900" dirty="0"/>
              <a:t>Bystanders and inadvertent actors may perform actions that result in behavior that provides benefits to any other actor (offensive or defensive). Such actions are understood to be non-intentional. </a:t>
            </a:r>
          </a:p>
          <a:p>
            <a:pPr lvl="0"/>
            <a:r>
              <a:rPr lang="en-US" sz="2900" dirty="0"/>
              <a:t>The focus of risks will be those that go beyond the normal course of business and expose the enterprise to increased risk due to threats &amp; vulnerabilities.</a:t>
            </a:r>
          </a:p>
          <a:p>
            <a:r>
              <a:rPr lang="en-GB" sz="2900" dirty="0"/>
              <a:t> Unclear what level of behavioural modeling you have in mind, but in general it could be expected that an offensive actor would have an understanding of the plans of defensive actors [Done-CBC (Also MH)]</a:t>
            </a:r>
            <a:endParaRPr lang="en-US" sz="2900" dirty="0"/>
          </a:p>
          <a:p>
            <a:pPr marL="342900" lvl="3" indent="-342900">
              <a:buFont typeface="Arial"/>
              <a:buChar char="•"/>
            </a:pPr>
            <a:r>
              <a:rPr lang="en-GB" sz="2900" dirty="0"/>
              <a:t> </a:t>
            </a:r>
            <a:r>
              <a:rPr lang="en-US" sz="2900" dirty="0"/>
              <a:t>6.5.2.5	Models for operational threats and risks shall include concepts for expressing probability and/or confidence levels (e.g. for likelihood of occurrence and impact</a:t>
            </a:r>
            <a:r>
              <a:rPr lang="en-US" sz="2900" dirty="0" smtClean="0"/>
              <a:t>)</a:t>
            </a:r>
          </a:p>
          <a:p>
            <a:pPr marL="342900" lvl="3" indent="-342900">
              <a:buFont typeface="Arial"/>
              <a:buChar char="•"/>
            </a:pPr>
            <a:r>
              <a:rPr lang="en-US" sz="2900" dirty="0" smtClean="0"/>
              <a:t>The </a:t>
            </a:r>
            <a:r>
              <a:rPr lang="en-US" sz="2900" dirty="0"/>
              <a:t>conceptual model shall include concepts for understanding, planning for and treating operational risks, threats and their contingencies at the governmental and enterprise level.</a:t>
            </a:r>
          </a:p>
          <a:p>
            <a:endParaRPr lang="en-US" dirty="0"/>
          </a:p>
        </p:txBody>
      </p:sp>
      <p:sp>
        <p:nvSpPr>
          <p:cNvPr id="2" name="Title 1"/>
          <p:cNvSpPr>
            <a:spLocks noGrp="1"/>
          </p:cNvSpPr>
          <p:nvPr>
            <p:ph type="title"/>
          </p:nvPr>
        </p:nvSpPr>
        <p:spPr/>
        <p:txBody>
          <a:bodyPr/>
          <a:lstStyle/>
          <a:p>
            <a:r>
              <a:rPr lang="en-US" dirty="0" smtClean="0"/>
              <a:t>Constraints</a:t>
            </a:r>
            <a:endParaRPr lang="en-US" dirty="0"/>
          </a:p>
        </p:txBody>
      </p:sp>
      <p:sp>
        <p:nvSpPr>
          <p:cNvPr id="4" name="Rectangle 3"/>
          <p:cNvSpPr/>
          <p:nvPr/>
        </p:nvSpPr>
        <p:spPr>
          <a:xfrm rot="19605516">
            <a:off x="2855782" y="2967336"/>
            <a:ext cx="2648482"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Covered</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5" name="Slide Number Placeholder 4"/>
          <p:cNvSpPr>
            <a:spLocks noGrp="1"/>
          </p:cNvSpPr>
          <p:nvPr>
            <p:ph type="sldNum" sz="quarter" idx="15"/>
          </p:nvPr>
        </p:nvSpPr>
        <p:spPr/>
        <p:txBody>
          <a:bodyPr/>
          <a:lstStyle/>
          <a:p>
            <a:fld id="{C5349D12-3EF0-44B0-8484-0F10BE0E01DA}" type="slidenum">
              <a:rPr lang="en-US" smtClean="0"/>
              <a:t>185</a:t>
            </a:fld>
            <a:endParaRPr lang="en-US"/>
          </a:p>
        </p:txBody>
      </p:sp>
      <p:sp>
        <p:nvSpPr>
          <p:cNvPr id="6" name="Footer Placeholder 5"/>
          <p:cNvSpPr>
            <a:spLocks noGrp="1"/>
          </p:cNvSpPr>
          <p:nvPr>
            <p:ph type="ftr" sz="quarter" idx="16"/>
          </p:nvPr>
        </p:nvSpPr>
        <p:spPr/>
        <p:txBody>
          <a:bodyPr/>
          <a:lstStyle/>
          <a:p>
            <a:r>
              <a:rPr lang="en-US" smtClean="0"/>
              <a:t>OMG Threat &amp; Risk for STIDS 2015</a:t>
            </a:r>
            <a:endParaRPr lang="en-US"/>
          </a:p>
        </p:txBody>
      </p:sp>
      <p:sp>
        <p:nvSpPr>
          <p:cNvPr id="7" name="Date Placeholder 6"/>
          <p:cNvSpPr>
            <a:spLocks noGrp="1"/>
          </p:cNvSpPr>
          <p:nvPr>
            <p:ph type="dt" sz="half" idx="14"/>
          </p:nvPr>
        </p:nvSpPr>
        <p:spPr/>
        <p:txBody>
          <a:bodyPr/>
          <a:lstStyle/>
          <a:p>
            <a:r>
              <a:rPr lang="en-US" smtClean="0"/>
              <a:t>11/18/2015</a:t>
            </a:r>
            <a:endParaRPr lang="en-US" dirty="0"/>
          </a:p>
        </p:txBody>
      </p:sp>
    </p:spTree>
    <p:extLst>
      <p:ext uri="{BB962C8B-B14F-4D97-AF65-F5344CB8AC3E}">
        <p14:creationId xmlns:p14="http://schemas.microsoft.com/office/powerpoint/2010/main" val="1245197787"/>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57200" y="1600200"/>
            <a:ext cx="8229600" cy="4525963"/>
          </a:xfrm>
          <a:prstGeom prst="rect">
            <a:avLst/>
          </a:prstGeom>
        </p:spPr>
        <p:txBody>
          <a:bodyPr>
            <a:normAutofit/>
          </a:bodyPr>
          <a:lstStyle/>
          <a:p>
            <a:r>
              <a:rPr lang="en-US" dirty="0" smtClean="0"/>
              <a:t>Submissions </a:t>
            </a:r>
            <a:r>
              <a:rPr lang="en-US" dirty="0"/>
              <a:t>shall define a normative NIEM-UML PIM representation sufficient to capture the concepts as defined in the conceptual models as defined above. </a:t>
            </a:r>
          </a:p>
          <a:p>
            <a:r>
              <a:rPr lang="en-US" dirty="0" smtClean="0"/>
              <a:t>This </a:t>
            </a:r>
            <a:r>
              <a:rPr lang="en-US" dirty="0"/>
              <a:t>NIEM-UML representation shall be mapped to the conceptual models such that the meaning of each threat/risk relevant NIEM element is described in the conceptual model. </a:t>
            </a:r>
          </a:p>
          <a:p>
            <a:r>
              <a:rPr lang="en-US" dirty="0" smtClean="0"/>
              <a:t>The </a:t>
            </a:r>
            <a:r>
              <a:rPr lang="en-US" dirty="0"/>
              <a:t>mapping shall be sufficiently expressive such that any set of instances represented in or logically mapped to the conceptual model shall be able to be represented in NIEM (understanding that choices and rules will have to be made). </a:t>
            </a:r>
          </a:p>
          <a:p>
            <a:r>
              <a:rPr lang="en-US" dirty="0" smtClean="0"/>
              <a:t>Any </a:t>
            </a:r>
            <a:r>
              <a:rPr lang="en-US" dirty="0"/>
              <a:t>instance of the NIEM specification shall be able to be logically mapped to the conceptual model.</a:t>
            </a:r>
          </a:p>
          <a:p>
            <a:endParaRPr lang="en-US" dirty="0"/>
          </a:p>
        </p:txBody>
      </p:sp>
      <p:sp>
        <p:nvSpPr>
          <p:cNvPr id="2" name="Title 1"/>
          <p:cNvSpPr>
            <a:spLocks noGrp="1"/>
          </p:cNvSpPr>
          <p:nvPr>
            <p:ph type="title"/>
          </p:nvPr>
        </p:nvSpPr>
        <p:spPr/>
        <p:txBody>
          <a:bodyPr/>
          <a:lstStyle/>
          <a:p>
            <a:r>
              <a:rPr lang="en-US" dirty="0" smtClean="0"/>
              <a:t>NIEM Representation &amp; Mapping</a:t>
            </a:r>
            <a:endParaRPr lang="en-US" dirty="0"/>
          </a:p>
        </p:txBody>
      </p:sp>
      <p:sp>
        <p:nvSpPr>
          <p:cNvPr id="4" name="Rectangle 3"/>
          <p:cNvSpPr/>
          <p:nvPr/>
        </p:nvSpPr>
        <p:spPr>
          <a:xfrm rot="19605516">
            <a:off x="2855784" y="2967336"/>
            <a:ext cx="2648482"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Covered</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5" name="Slide Number Placeholder 4"/>
          <p:cNvSpPr>
            <a:spLocks noGrp="1"/>
          </p:cNvSpPr>
          <p:nvPr>
            <p:ph type="sldNum" sz="quarter" idx="15"/>
          </p:nvPr>
        </p:nvSpPr>
        <p:spPr/>
        <p:txBody>
          <a:bodyPr/>
          <a:lstStyle/>
          <a:p>
            <a:fld id="{C5349D12-3EF0-44B0-8484-0F10BE0E01DA}" type="slidenum">
              <a:rPr lang="en-US" smtClean="0"/>
              <a:t>186</a:t>
            </a:fld>
            <a:endParaRPr lang="en-US"/>
          </a:p>
        </p:txBody>
      </p:sp>
      <p:sp>
        <p:nvSpPr>
          <p:cNvPr id="6" name="Footer Placeholder 5"/>
          <p:cNvSpPr>
            <a:spLocks noGrp="1"/>
          </p:cNvSpPr>
          <p:nvPr>
            <p:ph type="ftr" sz="quarter" idx="16"/>
          </p:nvPr>
        </p:nvSpPr>
        <p:spPr/>
        <p:txBody>
          <a:bodyPr/>
          <a:lstStyle/>
          <a:p>
            <a:r>
              <a:rPr lang="en-US" smtClean="0"/>
              <a:t>OMG Threat &amp; Risk for STIDS 2015</a:t>
            </a:r>
            <a:endParaRPr lang="en-US"/>
          </a:p>
        </p:txBody>
      </p:sp>
      <p:sp>
        <p:nvSpPr>
          <p:cNvPr id="7" name="Date Placeholder 6"/>
          <p:cNvSpPr>
            <a:spLocks noGrp="1"/>
          </p:cNvSpPr>
          <p:nvPr>
            <p:ph type="dt" sz="half" idx="14"/>
          </p:nvPr>
        </p:nvSpPr>
        <p:spPr/>
        <p:txBody>
          <a:bodyPr/>
          <a:lstStyle/>
          <a:p>
            <a:r>
              <a:rPr lang="en-US" smtClean="0"/>
              <a:t>11/18/2015</a:t>
            </a:r>
            <a:endParaRPr lang="en-US" dirty="0"/>
          </a:p>
        </p:txBody>
      </p:sp>
    </p:spTree>
    <p:extLst>
      <p:ext uri="{BB962C8B-B14F-4D97-AF65-F5344CB8AC3E}">
        <p14:creationId xmlns:p14="http://schemas.microsoft.com/office/powerpoint/2010/main" val="2129885014"/>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57200" y="1600200"/>
            <a:ext cx="8229600" cy="4525963"/>
          </a:xfrm>
          <a:prstGeom prst="rect">
            <a:avLst/>
          </a:prstGeom>
        </p:spPr>
        <p:txBody>
          <a:bodyPr>
            <a:normAutofit/>
          </a:bodyPr>
          <a:lstStyle/>
          <a:p>
            <a:r>
              <a:rPr lang="en-US" sz="2400" dirty="0" smtClean="0"/>
              <a:t>Submissions </a:t>
            </a:r>
            <a:r>
              <a:rPr lang="en-US" sz="2400" dirty="0"/>
              <a:t>shall define a mapping to the subset of STIX that corresponds with the conceptual model.  This mapping shall demonstrate that the conceptual model is sufficient to represent high-level STIX concepts. </a:t>
            </a:r>
          </a:p>
        </p:txBody>
      </p:sp>
      <p:sp>
        <p:nvSpPr>
          <p:cNvPr id="2" name="Title 1"/>
          <p:cNvSpPr>
            <a:spLocks noGrp="1"/>
          </p:cNvSpPr>
          <p:nvPr>
            <p:ph type="title"/>
          </p:nvPr>
        </p:nvSpPr>
        <p:spPr/>
        <p:txBody>
          <a:bodyPr/>
          <a:lstStyle/>
          <a:p>
            <a:r>
              <a:rPr lang="en-US" dirty="0" smtClean="0"/>
              <a:t>STIX Mapping</a:t>
            </a:r>
            <a:endParaRPr lang="en-US" dirty="0"/>
          </a:p>
        </p:txBody>
      </p:sp>
      <p:sp>
        <p:nvSpPr>
          <p:cNvPr id="4" name="Rectangle 3"/>
          <p:cNvSpPr/>
          <p:nvPr/>
        </p:nvSpPr>
        <p:spPr>
          <a:xfrm rot="19605516">
            <a:off x="1147082" y="2551838"/>
            <a:ext cx="6065892"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Covered</a:t>
            </a:r>
          </a:p>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(Next rev expected)</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5" name="Slide Number Placeholder 4"/>
          <p:cNvSpPr>
            <a:spLocks noGrp="1"/>
          </p:cNvSpPr>
          <p:nvPr>
            <p:ph type="sldNum" sz="quarter" idx="15"/>
          </p:nvPr>
        </p:nvSpPr>
        <p:spPr/>
        <p:txBody>
          <a:bodyPr/>
          <a:lstStyle/>
          <a:p>
            <a:fld id="{C5349D12-3EF0-44B0-8484-0F10BE0E01DA}" type="slidenum">
              <a:rPr lang="en-US" smtClean="0"/>
              <a:t>187</a:t>
            </a:fld>
            <a:endParaRPr lang="en-US"/>
          </a:p>
        </p:txBody>
      </p:sp>
      <p:sp>
        <p:nvSpPr>
          <p:cNvPr id="6" name="Footer Placeholder 5"/>
          <p:cNvSpPr>
            <a:spLocks noGrp="1"/>
          </p:cNvSpPr>
          <p:nvPr>
            <p:ph type="ftr" sz="quarter" idx="16"/>
          </p:nvPr>
        </p:nvSpPr>
        <p:spPr/>
        <p:txBody>
          <a:bodyPr/>
          <a:lstStyle/>
          <a:p>
            <a:r>
              <a:rPr lang="en-US" smtClean="0"/>
              <a:t>OMG Threat &amp; Risk for STIDS 2015</a:t>
            </a:r>
            <a:endParaRPr lang="en-US"/>
          </a:p>
        </p:txBody>
      </p:sp>
      <p:sp>
        <p:nvSpPr>
          <p:cNvPr id="7" name="Date Placeholder 6"/>
          <p:cNvSpPr>
            <a:spLocks noGrp="1"/>
          </p:cNvSpPr>
          <p:nvPr>
            <p:ph type="dt" sz="half" idx="14"/>
          </p:nvPr>
        </p:nvSpPr>
        <p:spPr/>
        <p:txBody>
          <a:bodyPr/>
          <a:lstStyle/>
          <a:p>
            <a:r>
              <a:rPr lang="en-US" smtClean="0"/>
              <a:t>11/18/2015</a:t>
            </a:r>
            <a:endParaRPr lang="en-US" dirty="0"/>
          </a:p>
        </p:txBody>
      </p:sp>
    </p:spTree>
    <p:extLst>
      <p:ext uri="{BB962C8B-B14F-4D97-AF65-F5344CB8AC3E}">
        <p14:creationId xmlns:p14="http://schemas.microsoft.com/office/powerpoint/2010/main" val="2761076629"/>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57200" y="1600200"/>
            <a:ext cx="8229600" cy="4525963"/>
          </a:xfrm>
          <a:prstGeom prst="rect">
            <a:avLst/>
          </a:prstGeom>
        </p:spPr>
        <p:txBody>
          <a:bodyPr>
            <a:normAutofit/>
          </a:bodyPr>
          <a:lstStyle/>
          <a:p>
            <a:r>
              <a:rPr lang="en-US" sz="2400" dirty="0" smtClean="0"/>
              <a:t>All </a:t>
            </a:r>
            <a:r>
              <a:rPr lang="en-US" sz="2400" dirty="0"/>
              <a:t>models shall utilize UML and UML profiles as a foundation.</a:t>
            </a:r>
          </a:p>
          <a:p>
            <a:r>
              <a:rPr lang="en-US" sz="2400" dirty="0" smtClean="0"/>
              <a:t>Concepts </a:t>
            </a:r>
            <a:r>
              <a:rPr lang="en-US" sz="2400" dirty="0"/>
              <a:t>that are required for understanding threats or risks should, as much as possible,  be defined in a modular fashion such that these concepts may be reused for related threat/risk concepts  NIEM and other reference models shall be used as a reference for such cross-domain concepts.</a:t>
            </a:r>
          </a:p>
          <a:p>
            <a:endParaRPr lang="en-US" sz="2400" dirty="0"/>
          </a:p>
        </p:txBody>
      </p:sp>
      <p:sp>
        <p:nvSpPr>
          <p:cNvPr id="2" name="Title 1"/>
          <p:cNvSpPr>
            <a:spLocks noGrp="1"/>
          </p:cNvSpPr>
          <p:nvPr>
            <p:ph type="title"/>
          </p:nvPr>
        </p:nvSpPr>
        <p:spPr/>
        <p:txBody>
          <a:bodyPr/>
          <a:lstStyle/>
          <a:p>
            <a:r>
              <a:rPr lang="en-US" dirty="0" smtClean="0"/>
              <a:t>Common Requirements</a:t>
            </a:r>
            <a:endParaRPr lang="en-US" dirty="0"/>
          </a:p>
        </p:txBody>
      </p:sp>
      <p:sp>
        <p:nvSpPr>
          <p:cNvPr id="4" name="Rectangle 3"/>
          <p:cNvSpPr/>
          <p:nvPr/>
        </p:nvSpPr>
        <p:spPr>
          <a:xfrm rot="19605516">
            <a:off x="2855782" y="2967336"/>
            <a:ext cx="2648482"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Covered</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5" name="Slide Number Placeholder 4"/>
          <p:cNvSpPr>
            <a:spLocks noGrp="1"/>
          </p:cNvSpPr>
          <p:nvPr>
            <p:ph type="sldNum" sz="quarter" idx="15"/>
          </p:nvPr>
        </p:nvSpPr>
        <p:spPr/>
        <p:txBody>
          <a:bodyPr/>
          <a:lstStyle/>
          <a:p>
            <a:fld id="{C5349D12-3EF0-44B0-8484-0F10BE0E01DA}" type="slidenum">
              <a:rPr lang="en-US" smtClean="0"/>
              <a:t>188</a:t>
            </a:fld>
            <a:endParaRPr lang="en-US"/>
          </a:p>
        </p:txBody>
      </p:sp>
      <p:sp>
        <p:nvSpPr>
          <p:cNvPr id="6" name="Footer Placeholder 5"/>
          <p:cNvSpPr>
            <a:spLocks noGrp="1"/>
          </p:cNvSpPr>
          <p:nvPr>
            <p:ph type="ftr" sz="quarter" idx="16"/>
          </p:nvPr>
        </p:nvSpPr>
        <p:spPr/>
        <p:txBody>
          <a:bodyPr/>
          <a:lstStyle/>
          <a:p>
            <a:r>
              <a:rPr lang="en-US" smtClean="0"/>
              <a:t>OMG Threat &amp; Risk for STIDS 2015</a:t>
            </a:r>
            <a:endParaRPr lang="en-US"/>
          </a:p>
        </p:txBody>
      </p:sp>
      <p:sp>
        <p:nvSpPr>
          <p:cNvPr id="7" name="Date Placeholder 6"/>
          <p:cNvSpPr>
            <a:spLocks noGrp="1"/>
          </p:cNvSpPr>
          <p:nvPr>
            <p:ph type="dt" sz="half" idx="14"/>
          </p:nvPr>
        </p:nvSpPr>
        <p:spPr/>
        <p:txBody>
          <a:bodyPr/>
          <a:lstStyle/>
          <a:p>
            <a:r>
              <a:rPr lang="en-US" smtClean="0"/>
              <a:t>11/18/2015</a:t>
            </a:r>
            <a:endParaRPr lang="en-US" dirty="0"/>
          </a:p>
        </p:txBody>
      </p:sp>
    </p:spTree>
    <p:extLst>
      <p:ext uri="{BB962C8B-B14F-4D97-AF65-F5344CB8AC3E}">
        <p14:creationId xmlns:p14="http://schemas.microsoft.com/office/powerpoint/2010/main" val="3090880603"/>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57200" y="1600200"/>
            <a:ext cx="8229600" cy="4525963"/>
          </a:xfrm>
          <a:prstGeom prst="rect">
            <a:avLst/>
          </a:prstGeom>
        </p:spPr>
        <p:txBody>
          <a:bodyPr>
            <a:normAutofit/>
          </a:bodyPr>
          <a:lstStyle/>
          <a:p>
            <a:r>
              <a:rPr lang="en-GB" sz="2400" dirty="0"/>
              <a:t>Submissions may provide normative or non-normative mappings to support the following Platform Specific Models, or logical models for the following protocols or communities: </a:t>
            </a:r>
            <a:endParaRPr lang="en-US" sz="2400" dirty="0"/>
          </a:p>
          <a:p>
            <a:pPr lvl="1"/>
            <a:r>
              <a:rPr lang="en-US" sz="2400" dirty="0" smtClean="0"/>
              <a:t>OASIS </a:t>
            </a:r>
            <a:r>
              <a:rPr lang="en-US" sz="2400" dirty="0"/>
              <a:t>Common Alerting Program &amp; EDXL </a:t>
            </a:r>
          </a:p>
          <a:p>
            <a:pPr lvl="1"/>
            <a:r>
              <a:rPr lang="en-US" sz="2400" dirty="0"/>
              <a:t>Others as deemed important by submitters</a:t>
            </a:r>
          </a:p>
          <a:p>
            <a:endParaRPr lang="en-US" sz="2400" dirty="0"/>
          </a:p>
        </p:txBody>
      </p:sp>
      <p:sp>
        <p:nvSpPr>
          <p:cNvPr id="2" name="Title 1"/>
          <p:cNvSpPr>
            <a:spLocks noGrp="1"/>
          </p:cNvSpPr>
          <p:nvPr>
            <p:ph type="title"/>
          </p:nvPr>
        </p:nvSpPr>
        <p:spPr/>
        <p:txBody>
          <a:bodyPr/>
          <a:lstStyle/>
          <a:p>
            <a:r>
              <a:rPr lang="en-US" dirty="0" smtClean="0"/>
              <a:t>Optional Mappings</a:t>
            </a:r>
            <a:endParaRPr lang="en-US" dirty="0"/>
          </a:p>
        </p:txBody>
      </p:sp>
      <p:sp>
        <p:nvSpPr>
          <p:cNvPr id="4" name="Rectangle 3"/>
          <p:cNvSpPr/>
          <p:nvPr/>
        </p:nvSpPr>
        <p:spPr>
          <a:xfrm rot="19605516">
            <a:off x="330705" y="2551838"/>
            <a:ext cx="7698646"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EDXL and others as input</a:t>
            </a:r>
          </a:p>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Mappings anticipated</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5" name="Slide Number Placeholder 4"/>
          <p:cNvSpPr>
            <a:spLocks noGrp="1"/>
          </p:cNvSpPr>
          <p:nvPr>
            <p:ph type="sldNum" sz="quarter" idx="15"/>
          </p:nvPr>
        </p:nvSpPr>
        <p:spPr/>
        <p:txBody>
          <a:bodyPr/>
          <a:lstStyle/>
          <a:p>
            <a:fld id="{C5349D12-3EF0-44B0-8484-0F10BE0E01DA}" type="slidenum">
              <a:rPr lang="en-US" smtClean="0"/>
              <a:t>189</a:t>
            </a:fld>
            <a:endParaRPr lang="en-US"/>
          </a:p>
        </p:txBody>
      </p:sp>
      <p:sp>
        <p:nvSpPr>
          <p:cNvPr id="6" name="Footer Placeholder 5"/>
          <p:cNvSpPr>
            <a:spLocks noGrp="1"/>
          </p:cNvSpPr>
          <p:nvPr>
            <p:ph type="ftr" sz="quarter" idx="16"/>
          </p:nvPr>
        </p:nvSpPr>
        <p:spPr/>
        <p:txBody>
          <a:bodyPr/>
          <a:lstStyle/>
          <a:p>
            <a:r>
              <a:rPr lang="en-US" smtClean="0"/>
              <a:t>OMG Threat &amp; Risk for STIDS 2015</a:t>
            </a:r>
            <a:endParaRPr lang="en-US"/>
          </a:p>
        </p:txBody>
      </p:sp>
      <p:sp>
        <p:nvSpPr>
          <p:cNvPr id="7" name="Date Placeholder 6"/>
          <p:cNvSpPr>
            <a:spLocks noGrp="1"/>
          </p:cNvSpPr>
          <p:nvPr>
            <p:ph type="dt" sz="half" idx="14"/>
          </p:nvPr>
        </p:nvSpPr>
        <p:spPr/>
        <p:txBody>
          <a:bodyPr/>
          <a:lstStyle/>
          <a:p>
            <a:r>
              <a:rPr lang="en-US" smtClean="0"/>
              <a:t>11/18/2015</a:t>
            </a:r>
            <a:endParaRPr lang="en-US" dirty="0"/>
          </a:p>
        </p:txBody>
      </p:sp>
    </p:spTree>
    <p:extLst>
      <p:ext uri="{BB962C8B-B14F-4D97-AF65-F5344CB8AC3E}">
        <p14:creationId xmlns:p14="http://schemas.microsoft.com/office/powerpoint/2010/main" val="42527963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42937" y="347472"/>
            <a:ext cx="7315200" cy="914400"/>
          </a:xfrm>
        </p:spPr>
        <p:txBody>
          <a:bodyPr>
            <a:normAutofit/>
          </a:bodyPr>
          <a:lstStyle/>
          <a:p>
            <a:pPr algn="ctr"/>
            <a:r>
              <a:rPr lang="en-US" sz="3600" dirty="0" smtClean="0">
                <a:solidFill>
                  <a:schemeClr val="tx1"/>
                </a:solidFill>
                <a:latin typeface="Arial" charset="0"/>
                <a:ea typeface="ＭＳ Ｐゴシック" charset="-128"/>
              </a:rPr>
              <a:t>OMG’s Best-Known Successes</a:t>
            </a:r>
          </a:p>
        </p:txBody>
      </p:sp>
      <p:sp>
        <p:nvSpPr>
          <p:cNvPr id="9219" name="Rectangle 3"/>
          <p:cNvSpPr>
            <a:spLocks noGrp="1" noChangeArrowheads="1"/>
          </p:cNvSpPr>
          <p:nvPr>
            <p:ph type="body" idx="4294967295"/>
          </p:nvPr>
        </p:nvSpPr>
        <p:spPr bwMode="auto">
          <a:xfrm>
            <a:off x="381000" y="1905000"/>
            <a:ext cx="8458200" cy="457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nSpc>
                <a:spcPct val="80000"/>
              </a:lnSpc>
              <a:buFontTx/>
              <a:buNone/>
            </a:pPr>
            <a:r>
              <a:rPr lang="en-US" sz="1600" b="1" dirty="0" smtClean="0">
                <a:latin typeface="Arial" charset="0"/>
                <a:ea typeface="ＭＳ Ｐゴシック" charset="-128"/>
              </a:rPr>
              <a:t>Common Object Request Broker Architecture</a:t>
            </a:r>
          </a:p>
          <a:p>
            <a:pPr lvl="1">
              <a:lnSpc>
                <a:spcPct val="80000"/>
              </a:lnSpc>
            </a:pPr>
            <a:r>
              <a:rPr lang="en-US" sz="1400" dirty="0" smtClean="0">
                <a:latin typeface="Arial" charset="0"/>
                <a:ea typeface="ＭＳ Ｐゴシック" charset="-128"/>
              </a:rPr>
              <a:t>CORBA® remains the only language- and platform-neutral interoperability standard</a:t>
            </a:r>
            <a:br>
              <a:rPr lang="en-US" sz="1400" dirty="0" smtClean="0">
                <a:latin typeface="Arial" charset="0"/>
                <a:ea typeface="ＭＳ Ｐゴシック" charset="-128"/>
              </a:rPr>
            </a:br>
            <a:endParaRPr lang="en-US" sz="1400" dirty="0" smtClean="0">
              <a:latin typeface="Arial" charset="0"/>
              <a:ea typeface="ＭＳ Ｐゴシック" charset="-128"/>
            </a:endParaRPr>
          </a:p>
          <a:p>
            <a:pPr>
              <a:lnSpc>
                <a:spcPct val="80000"/>
              </a:lnSpc>
              <a:buFontTx/>
              <a:buNone/>
            </a:pPr>
            <a:r>
              <a:rPr lang="en-US" sz="1600" b="1" dirty="0" smtClean="0">
                <a:latin typeface="Arial" charset="0"/>
                <a:ea typeface="ＭＳ Ｐゴシック" charset="-128"/>
              </a:rPr>
              <a:t>Unified Modeling Language</a:t>
            </a:r>
          </a:p>
          <a:p>
            <a:pPr lvl="1">
              <a:lnSpc>
                <a:spcPct val="80000"/>
              </a:lnSpc>
            </a:pPr>
            <a:r>
              <a:rPr lang="en-US" sz="1400" dirty="0" smtClean="0">
                <a:latin typeface="Arial" charset="0"/>
                <a:ea typeface="ＭＳ Ｐゴシック" charset="-128"/>
              </a:rPr>
              <a:t>UML® remains the world’s only standardized modeling language</a:t>
            </a:r>
            <a:br>
              <a:rPr lang="en-US" sz="1400" dirty="0" smtClean="0">
                <a:latin typeface="Arial" charset="0"/>
                <a:ea typeface="ＭＳ Ｐゴシック" charset="-128"/>
              </a:rPr>
            </a:br>
            <a:endParaRPr lang="en-US" sz="1400" dirty="0" smtClean="0">
              <a:latin typeface="Arial" charset="0"/>
              <a:ea typeface="ＭＳ Ｐゴシック" charset="-128"/>
            </a:endParaRPr>
          </a:p>
          <a:p>
            <a:pPr>
              <a:lnSpc>
                <a:spcPct val="80000"/>
              </a:lnSpc>
              <a:buFontTx/>
              <a:buNone/>
            </a:pPr>
            <a:r>
              <a:rPr lang="en-US" sz="1600" b="1" dirty="0" smtClean="0">
                <a:latin typeface="Arial" charset="0"/>
                <a:ea typeface="ＭＳ Ｐゴシック" charset="-128"/>
              </a:rPr>
              <a:t>Business Process Modeling Notation</a:t>
            </a:r>
          </a:p>
          <a:p>
            <a:pPr lvl="1">
              <a:lnSpc>
                <a:spcPct val="80000"/>
              </a:lnSpc>
            </a:pPr>
            <a:r>
              <a:rPr lang="en-US" sz="1400" dirty="0" smtClean="0">
                <a:latin typeface="Arial" charset="0"/>
                <a:ea typeface="ＭＳ Ｐゴシック" charset="-128"/>
              </a:rPr>
              <a:t>BPMN</a:t>
            </a:r>
            <a:r>
              <a:rPr lang="en-US" sz="1400" baseline="30000" dirty="0" smtClean="0">
                <a:latin typeface="Arial" charset="0"/>
                <a:ea typeface="ＭＳ Ｐゴシック" charset="-128"/>
              </a:rPr>
              <a:t>TM </a:t>
            </a:r>
            <a:r>
              <a:rPr lang="en-US" sz="1400" dirty="0" smtClean="0">
                <a:latin typeface="Arial" charset="0"/>
                <a:ea typeface="ＭＳ Ｐゴシック" charset="-128"/>
              </a:rPr>
              <a:t> provides businesses with the capability of understanding their internal business procedures</a:t>
            </a:r>
          </a:p>
          <a:p>
            <a:pPr lvl="1">
              <a:lnSpc>
                <a:spcPct val="80000"/>
              </a:lnSpc>
            </a:pPr>
            <a:endParaRPr lang="en-US" sz="1400" dirty="0" smtClean="0">
              <a:latin typeface="Arial" charset="0"/>
              <a:ea typeface="ＭＳ Ｐゴシック" charset="-128"/>
            </a:endParaRPr>
          </a:p>
          <a:p>
            <a:pPr>
              <a:lnSpc>
                <a:spcPct val="80000"/>
              </a:lnSpc>
              <a:buFontTx/>
              <a:buNone/>
            </a:pPr>
            <a:r>
              <a:rPr lang="en-US" sz="1600" b="1" dirty="0" smtClean="0">
                <a:latin typeface="Arial" charset="0"/>
                <a:ea typeface="ＭＳ Ｐゴシック" charset="-128"/>
              </a:rPr>
              <a:t>Common Warehouse Metamodel</a:t>
            </a:r>
          </a:p>
          <a:p>
            <a:pPr lvl="1">
              <a:lnSpc>
                <a:spcPct val="80000"/>
              </a:lnSpc>
            </a:pPr>
            <a:r>
              <a:rPr lang="en-US" sz="1400" dirty="0" smtClean="0">
                <a:latin typeface="Arial" charset="0"/>
                <a:ea typeface="ＭＳ Ｐゴシック" charset="-128"/>
              </a:rPr>
              <a:t>CWM</a:t>
            </a:r>
            <a:r>
              <a:rPr lang="en-US" sz="1400" baseline="30000" dirty="0" smtClean="0">
                <a:latin typeface="Arial" charset="0"/>
                <a:ea typeface="ＭＳ Ｐゴシック" charset="-128"/>
              </a:rPr>
              <a:t>TM</a:t>
            </a:r>
            <a:r>
              <a:rPr lang="en-US" sz="1400" dirty="0" smtClean="0">
                <a:latin typeface="Arial" charset="0"/>
                <a:ea typeface="ＭＳ Ｐゴシック" charset="-128"/>
              </a:rPr>
              <a:t>, the integration of the last two data warehousing initiatives</a:t>
            </a:r>
            <a:br>
              <a:rPr lang="en-US" sz="1400" dirty="0" smtClean="0">
                <a:latin typeface="Arial" charset="0"/>
                <a:ea typeface="ＭＳ Ｐゴシック" charset="-128"/>
              </a:rPr>
            </a:br>
            <a:endParaRPr lang="en-US" sz="1400" dirty="0" smtClean="0">
              <a:latin typeface="Arial" charset="0"/>
              <a:ea typeface="ＭＳ Ｐゴシック" charset="-128"/>
            </a:endParaRPr>
          </a:p>
          <a:p>
            <a:pPr>
              <a:lnSpc>
                <a:spcPct val="80000"/>
              </a:lnSpc>
              <a:buFontTx/>
              <a:buNone/>
            </a:pPr>
            <a:r>
              <a:rPr lang="en-US" sz="1600" b="1" dirty="0" smtClean="0">
                <a:latin typeface="Arial" charset="0"/>
                <a:ea typeface="ＭＳ Ｐゴシック" charset="-128"/>
              </a:rPr>
              <a:t>Meta-Object Facility</a:t>
            </a:r>
          </a:p>
          <a:p>
            <a:pPr lvl="1">
              <a:lnSpc>
                <a:spcPct val="80000"/>
              </a:lnSpc>
            </a:pPr>
            <a:r>
              <a:rPr lang="en-US" sz="1400" dirty="0" smtClean="0">
                <a:latin typeface="Arial" charset="0"/>
                <a:ea typeface="ＭＳ Ｐゴシック" charset="-128"/>
              </a:rPr>
              <a:t>MOF</a:t>
            </a:r>
            <a:r>
              <a:rPr lang="en-US" sz="1400" baseline="30000" dirty="0" smtClean="0">
                <a:latin typeface="Arial" charset="0"/>
                <a:ea typeface="ＭＳ Ｐゴシック" charset="-128"/>
              </a:rPr>
              <a:t>TM</a:t>
            </a:r>
            <a:r>
              <a:rPr lang="en-US" sz="1400" dirty="0" smtClean="0">
                <a:latin typeface="Arial" charset="0"/>
                <a:ea typeface="ＭＳ Ｐゴシック" charset="-128"/>
              </a:rPr>
              <a:t>, the repository standard</a:t>
            </a:r>
            <a:br>
              <a:rPr lang="en-US" sz="1400" dirty="0" smtClean="0">
                <a:latin typeface="Arial" charset="0"/>
                <a:ea typeface="ＭＳ Ｐゴシック" charset="-128"/>
              </a:rPr>
            </a:br>
            <a:endParaRPr lang="en-US" sz="1400" dirty="0" smtClean="0">
              <a:latin typeface="Arial" charset="0"/>
              <a:ea typeface="ＭＳ Ｐゴシック" charset="-128"/>
            </a:endParaRPr>
          </a:p>
          <a:p>
            <a:pPr>
              <a:lnSpc>
                <a:spcPct val="80000"/>
              </a:lnSpc>
              <a:buFontTx/>
              <a:buNone/>
            </a:pPr>
            <a:r>
              <a:rPr lang="en-US" sz="1600" b="1" dirty="0" smtClean="0">
                <a:latin typeface="Arial" charset="0"/>
                <a:ea typeface="ＭＳ Ｐゴシック" charset="-128"/>
              </a:rPr>
              <a:t>XML Metadata Interchange</a:t>
            </a:r>
          </a:p>
          <a:p>
            <a:pPr lvl="1">
              <a:lnSpc>
                <a:spcPct val="80000"/>
              </a:lnSpc>
            </a:pPr>
            <a:r>
              <a:rPr lang="en-US" sz="1400" dirty="0" smtClean="0">
                <a:latin typeface="Arial" charset="0"/>
                <a:ea typeface="ＭＳ Ｐゴシック" charset="-128"/>
              </a:rPr>
              <a:t>XMI®, the XML-UML standard</a:t>
            </a:r>
          </a:p>
        </p:txBody>
      </p:sp>
      <p:grpSp>
        <p:nvGrpSpPr>
          <p:cNvPr id="9220" name="Group 13"/>
          <p:cNvGrpSpPr>
            <a:grpSpLocks/>
          </p:cNvGrpSpPr>
          <p:nvPr/>
        </p:nvGrpSpPr>
        <p:grpSpPr bwMode="auto">
          <a:xfrm>
            <a:off x="381000" y="1295400"/>
            <a:ext cx="7658100" cy="457200"/>
            <a:chOff x="576" y="1200"/>
            <a:chExt cx="4824" cy="288"/>
          </a:xfrm>
        </p:grpSpPr>
        <p:pic>
          <p:nvPicPr>
            <p:cNvPr id="9227" name="Picture 4" descr="OMG SysML">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 y="1200"/>
              <a:ext cx="22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8" name="Picture 5" descr="BPMN">
              <a:hlinkClick r:id="rId2"/>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 y="1248"/>
              <a:ext cx="360"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9" name="Picture 6" descr="DDS">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6" y="1200"/>
              <a:ext cx="282"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0" name="Picture 7" descr="MDA Logo">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56" y="1200"/>
              <a:ext cx="276"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1" name="Picture 8" descr="UML Logo">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80" y="1248"/>
              <a:ext cx="33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2" name="Picture 9" descr="CORBA Logo">
              <a:hlinkClick r:id="rId11"/>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56" y="1248"/>
              <a:ext cx="246"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3" name="Picture 10" descr="CWM Logo">
              <a:hlinkClick r:id="rId13"/>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84" y="1248"/>
              <a:ext cx="270"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4" name="Picture 11" descr="MOF Logo">
              <a:hlinkClick r:id="rId15"/>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12" y="1248"/>
              <a:ext cx="35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5" name="Picture 12" descr="XMI">
              <a:hlinkClick r:id="rId17"/>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040" y="1248"/>
              <a:ext cx="36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Footer Placeholder 1"/>
          <p:cNvSpPr>
            <a:spLocks noGrp="1"/>
          </p:cNvSpPr>
          <p:nvPr>
            <p:ph type="ftr" sz="quarter" idx="16"/>
          </p:nvPr>
        </p:nvSpPr>
        <p:spPr/>
        <p:txBody>
          <a:bodyPr/>
          <a:lstStyle/>
          <a:p>
            <a:r>
              <a:rPr lang="en-US" smtClean="0"/>
              <a:t>OMG Threat &amp; Risk for STIDS 2015</a:t>
            </a:r>
            <a:endParaRPr lang="en-US"/>
          </a:p>
        </p:txBody>
      </p:sp>
      <p:sp>
        <p:nvSpPr>
          <p:cNvPr id="3" name="Slide Number Placeholder 2"/>
          <p:cNvSpPr>
            <a:spLocks noGrp="1"/>
          </p:cNvSpPr>
          <p:nvPr>
            <p:ph type="sldNum" sz="quarter" idx="15"/>
          </p:nvPr>
        </p:nvSpPr>
        <p:spPr/>
        <p:txBody>
          <a:bodyPr/>
          <a:lstStyle/>
          <a:p>
            <a:fld id="{C5349D12-3EF0-44B0-8484-0F10BE0E01DA}" type="slidenum">
              <a:rPr lang="en-US" smtClean="0"/>
              <a:t>19</a:t>
            </a:fld>
            <a:endParaRPr lang="en-US"/>
          </a:p>
        </p:txBody>
      </p:sp>
      <p:sp>
        <p:nvSpPr>
          <p:cNvPr id="5" name="Date Placeholder 4"/>
          <p:cNvSpPr>
            <a:spLocks noGrp="1"/>
          </p:cNvSpPr>
          <p:nvPr>
            <p:ph type="dt" sz="half" idx="14"/>
          </p:nvPr>
        </p:nvSpPr>
        <p:spPr/>
        <p:txBody>
          <a:bodyPr/>
          <a:lstStyle/>
          <a:p>
            <a:r>
              <a:rPr lang="en-US" smtClean="0"/>
              <a:t>11/18/2015</a:t>
            </a:r>
            <a:endParaRPr lang="en-US" dirty="0"/>
          </a:p>
        </p:txBody>
      </p:sp>
    </p:spTree>
    <p:extLst>
      <p:ext uri="{BB962C8B-B14F-4D97-AF65-F5344CB8AC3E}">
        <p14:creationId xmlns:p14="http://schemas.microsoft.com/office/powerpoint/2010/main" val="4021272606"/>
      </p:ext>
    </p:extLst>
  </p:cSld>
  <p:clrMapOvr>
    <a:masterClrMapping/>
  </p:clrMapOvr>
  <p:transition advClick="0" advTm="31000"/>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57200" y="1600200"/>
            <a:ext cx="8229600" cy="4525963"/>
          </a:xfrm>
          <a:prstGeom prst="rect">
            <a:avLst/>
          </a:prstGeom>
        </p:spPr>
        <p:txBody>
          <a:bodyPr>
            <a:normAutofit/>
          </a:bodyPr>
          <a:lstStyle/>
          <a:p>
            <a:r>
              <a:rPr lang="en-GB" sz="2400" dirty="0"/>
              <a:t>Submissions may reference and/or define non-normative UML profiles and associated QVT (or other ways to express mapping logic) for conceptual modeling  and the mapping. </a:t>
            </a:r>
            <a:endParaRPr lang="en-US" sz="2400" dirty="0"/>
          </a:p>
          <a:p>
            <a:r>
              <a:rPr lang="en-GB" sz="2400" dirty="0"/>
              <a:t>Submitters are encouraged to follow the progress of and use as appropriate SIMF, ODM, MDMI, semantic web and other efforts to help define conceptual models and mappings.</a:t>
            </a:r>
            <a:endParaRPr lang="en-US" sz="2400" dirty="0"/>
          </a:p>
          <a:p>
            <a:endParaRPr lang="en-US" sz="2400" dirty="0"/>
          </a:p>
        </p:txBody>
      </p:sp>
      <p:sp>
        <p:nvSpPr>
          <p:cNvPr id="2" name="Title 1"/>
          <p:cNvSpPr>
            <a:spLocks noGrp="1"/>
          </p:cNvSpPr>
          <p:nvPr>
            <p:ph type="title"/>
          </p:nvPr>
        </p:nvSpPr>
        <p:spPr/>
        <p:txBody>
          <a:bodyPr>
            <a:normAutofit/>
          </a:bodyPr>
          <a:lstStyle/>
          <a:p>
            <a:pPr lvl="2" algn="ctr" defTabSz="457200" rtl="0">
              <a:spcBef>
                <a:spcPct val="0"/>
              </a:spcBef>
            </a:pPr>
            <a:r>
              <a:rPr lang="en-GB" sz="2400" dirty="0">
                <a:solidFill>
                  <a:schemeClr val="tx1"/>
                </a:solidFill>
              </a:rPr>
              <a:t>Optional support for conceptual modeling and mapping</a:t>
            </a:r>
            <a:r>
              <a:rPr lang="en-US" sz="2400" dirty="0">
                <a:solidFill>
                  <a:schemeClr val="tx1"/>
                </a:solidFill>
              </a:rPr>
              <a:t/>
            </a:r>
            <a:br>
              <a:rPr lang="en-US" sz="2400" dirty="0">
                <a:solidFill>
                  <a:schemeClr val="tx1"/>
                </a:solidFill>
              </a:rPr>
            </a:br>
            <a:endParaRPr lang="en-US" sz="2400" dirty="0">
              <a:solidFill>
                <a:schemeClr val="tx1"/>
              </a:solidFill>
            </a:endParaRPr>
          </a:p>
        </p:txBody>
      </p:sp>
      <p:sp>
        <p:nvSpPr>
          <p:cNvPr id="4" name="Rectangle 3"/>
          <p:cNvSpPr/>
          <p:nvPr/>
        </p:nvSpPr>
        <p:spPr>
          <a:xfrm rot="19605516">
            <a:off x="1844738" y="2967336"/>
            <a:ext cx="4670574"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Covered - SIMF</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5" name="Slide Number Placeholder 4"/>
          <p:cNvSpPr>
            <a:spLocks noGrp="1"/>
          </p:cNvSpPr>
          <p:nvPr>
            <p:ph type="sldNum" sz="quarter" idx="15"/>
          </p:nvPr>
        </p:nvSpPr>
        <p:spPr/>
        <p:txBody>
          <a:bodyPr/>
          <a:lstStyle/>
          <a:p>
            <a:fld id="{C5349D12-3EF0-44B0-8484-0F10BE0E01DA}" type="slidenum">
              <a:rPr lang="en-US" smtClean="0"/>
              <a:t>190</a:t>
            </a:fld>
            <a:endParaRPr lang="en-US"/>
          </a:p>
        </p:txBody>
      </p:sp>
      <p:sp>
        <p:nvSpPr>
          <p:cNvPr id="6" name="Footer Placeholder 5"/>
          <p:cNvSpPr>
            <a:spLocks noGrp="1"/>
          </p:cNvSpPr>
          <p:nvPr>
            <p:ph type="ftr" sz="quarter" idx="16"/>
          </p:nvPr>
        </p:nvSpPr>
        <p:spPr/>
        <p:txBody>
          <a:bodyPr/>
          <a:lstStyle/>
          <a:p>
            <a:r>
              <a:rPr lang="en-US" smtClean="0"/>
              <a:t>OMG Threat &amp; Risk for STIDS 2015</a:t>
            </a:r>
            <a:endParaRPr lang="en-US"/>
          </a:p>
        </p:txBody>
      </p:sp>
      <p:sp>
        <p:nvSpPr>
          <p:cNvPr id="7" name="Date Placeholder 6"/>
          <p:cNvSpPr>
            <a:spLocks noGrp="1"/>
          </p:cNvSpPr>
          <p:nvPr>
            <p:ph type="dt" sz="half" idx="14"/>
          </p:nvPr>
        </p:nvSpPr>
        <p:spPr/>
        <p:txBody>
          <a:bodyPr/>
          <a:lstStyle/>
          <a:p>
            <a:r>
              <a:rPr lang="en-US" smtClean="0"/>
              <a:t>11/18/2015</a:t>
            </a:r>
            <a:endParaRPr lang="en-US" dirty="0"/>
          </a:p>
        </p:txBody>
      </p:sp>
    </p:spTree>
    <p:extLst>
      <p:ext uri="{BB962C8B-B14F-4D97-AF65-F5344CB8AC3E}">
        <p14:creationId xmlns:p14="http://schemas.microsoft.com/office/powerpoint/2010/main" val="1826274192"/>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57200" y="1600200"/>
            <a:ext cx="8229600" cy="4525963"/>
          </a:xfrm>
          <a:prstGeom prst="rect">
            <a:avLst/>
          </a:prstGeom>
        </p:spPr>
        <p:txBody>
          <a:bodyPr>
            <a:normAutofit/>
          </a:bodyPr>
          <a:lstStyle/>
          <a:p>
            <a:r>
              <a:rPr lang="en-GB" sz="2400" dirty="0"/>
              <a:t>Submissions may define A MOF metamodel  that utilizes the conceptual model and provides an XMI representation of Operational Threats and Risks.</a:t>
            </a:r>
            <a:endParaRPr lang="en-US" sz="2400" dirty="0"/>
          </a:p>
          <a:p>
            <a:endParaRPr lang="en-US" sz="2400" dirty="0"/>
          </a:p>
        </p:txBody>
      </p:sp>
      <p:sp>
        <p:nvSpPr>
          <p:cNvPr id="2" name="Title 1"/>
          <p:cNvSpPr>
            <a:spLocks noGrp="1"/>
          </p:cNvSpPr>
          <p:nvPr>
            <p:ph type="title"/>
          </p:nvPr>
        </p:nvSpPr>
        <p:spPr/>
        <p:txBody>
          <a:bodyPr/>
          <a:lstStyle/>
          <a:p>
            <a:r>
              <a:rPr lang="en-US" dirty="0" smtClean="0"/>
              <a:t>MOF Representation</a:t>
            </a:r>
            <a:endParaRPr lang="en-US" dirty="0"/>
          </a:p>
        </p:txBody>
      </p:sp>
      <p:sp>
        <p:nvSpPr>
          <p:cNvPr id="4" name="Rectangle 3"/>
          <p:cNvSpPr/>
          <p:nvPr/>
        </p:nvSpPr>
        <p:spPr>
          <a:xfrm rot="19605516">
            <a:off x="2454743" y="2551838"/>
            <a:ext cx="3450561"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Covered</a:t>
            </a:r>
          </a:p>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Using UML</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5" name="Slide Number Placeholder 4"/>
          <p:cNvSpPr>
            <a:spLocks noGrp="1"/>
          </p:cNvSpPr>
          <p:nvPr>
            <p:ph type="sldNum" sz="quarter" idx="15"/>
          </p:nvPr>
        </p:nvSpPr>
        <p:spPr/>
        <p:txBody>
          <a:bodyPr/>
          <a:lstStyle/>
          <a:p>
            <a:fld id="{C5349D12-3EF0-44B0-8484-0F10BE0E01DA}" type="slidenum">
              <a:rPr lang="en-US" smtClean="0"/>
              <a:t>191</a:t>
            </a:fld>
            <a:endParaRPr lang="en-US"/>
          </a:p>
        </p:txBody>
      </p:sp>
      <p:sp>
        <p:nvSpPr>
          <p:cNvPr id="6" name="Footer Placeholder 5"/>
          <p:cNvSpPr>
            <a:spLocks noGrp="1"/>
          </p:cNvSpPr>
          <p:nvPr>
            <p:ph type="ftr" sz="quarter" idx="16"/>
          </p:nvPr>
        </p:nvSpPr>
        <p:spPr/>
        <p:txBody>
          <a:bodyPr/>
          <a:lstStyle/>
          <a:p>
            <a:r>
              <a:rPr lang="en-US" smtClean="0"/>
              <a:t>OMG Threat &amp; Risk for STIDS 2015</a:t>
            </a:r>
            <a:endParaRPr lang="en-US"/>
          </a:p>
        </p:txBody>
      </p:sp>
      <p:sp>
        <p:nvSpPr>
          <p:cNvPr id="7" name="Date Placeholder 6"/>
          <p:cNvSpPr>
            <a:spLocks noGrp="1"/>
          </p:cNvSpPr>
          <p:nvPr>
            <p:ph type="dt" sz="half" idx="14"/>
          </p:nvPr>
        </p:nvSpPr>
        <p:spPr/>
        <p:txBody>
          <a:bodyPr/>
          <a:lstStyle/>
          <a:p>
            <a:r>
              <a:rPr lang="en-US" smtClean="0"/>
              <a:t>11/18/2015</a:t>
            </a:r>
            <a:endParaRPr lang="en-US" dirty="0"/>
          </a:p>
        </p:txBody>
      </p:sp>
    </p:spTree>
    <p:extLst>
      <p:ext uri="{BB962C8B-B14F-4D97-AF65-F5344CB8AC3E}">
        <p14:creationId xmlns:p14="http://schemas.microsoft.com/office/powerpoint/2010/main" val="10617552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r>
              <a:rPr lang="en-US" dirty="0" smtClean="0"/>
              <a:t>The problem we are trying to solve</a:t>
            </a:r>
          </a:p>
          <a:p>
            <a:r>
              <a:rPr lang="en-US" dirty="0" smtClean="0"/>
              <a:t>The process for solving it</a:t>
            </a:r>
          </a:p>
          <a:p>
            <a:r>
              <a:rPr lang="en-US" dirty="0" smtClean="0"/>
              <a:t>The (draft) threat/risk specification</a:t>
            </a:r>
          </a:p>
          <a:p>
            <a:r>
              <a:rPr lang="en-US" dirty="0"/>
              <a:t>	</a:t>
            </a:r>
            <a:r>
              <a:rPr lang="en-US" dirty="0" smtClean="0"/>
              <a:t>Approach</a:t>
            </a:r>
          </a:p>
          <a:p>
            <a:r>
              <a:rPr lang="en-US" dirty="0" smtClean="0"/>
              <a:t>	Conceptual Model</a:t>
            </a:r>
          </a:p>
          <a:p>
            <a:r>
              <a:rPr lang="en-US" dirty="0"/>
              <a:t>	</a:t>
            </a:r>
            <a:r>
              <a:rPr lang="en-US" dirty="0" smtClean="0"/>
              <a:t>Mappings (STIX, NIEM, NIST)</a:t>
            </a:r>
            <a:endParaRPr lang="en-US" dirty="0" smtClean="0"/>
          </a:p>
          <a:p>
            <a:r>
              <a:rPr lang="en-US" dirty="0" smtClean="0"/>
              <a:t>Approaches to leveraging and implementing threat/risk</a:t>
            </a:r>
            <a:endParaRPr lang="en-US" dirty="0"/>
          </a:p>
        </p:txBody>
      </p:sp>
      <p:sp>
        <p:nvSpPr>
          <p:cNvPr id="6" name="Title 5"/>
          <p:cNvSpPr>
            <a:spLocks noGrp="1"/>
          </p:cNvSpPr>
          <p:nvPr>
            <p:ph type="title"/>
          </p:nvPr>
        </p:nvSpPr>
        <p:spPr/>
        <p:txBody>
          <a:bodyPr/>
          <a:lstStyle/>
          <a:p>
            <a:r>
              <a:rPr lang="en-US" dirty="0" smtClean="0"/>
              <a:t>Tutorial high-level agenda</a:t>
            </a:r>
            <a:endParaRPr lang="en-US" dirty="0"/>
          </a:p>
        </p:txBody>
      </p:sp>
      <p:sp>
        <p:nvSpPr>
          <p:cNvPr id="7" name="Footer Placeholder 6"/>
          <p:cNvSpPr>
            <a:spLocks noGrp="1"/>
          </p:cNvSpPr>
          <p:nvPr>
            <p:ph type="ftr" sz="quarter" idx="16"/>
          </p:nvPr>
        </p:nvSpPr>
        <p:spPr/>
        <p:txBody>
          <a:bodyPr/>
          <a:lstStyle/>
          <a:p>
            <a:r>
              <a:rPr lang="en-US" smtClean="0"/>
              <a:t>OMG Threat &amp; Risk for STIDS 2015</a:t>
            </a:r>
            <a:endParaRPr lang="en-US"/>
          </a:p>
        </p:txBody>
      </p:sp>
      <p:sp>
        <p:nvSpPr>
          <p:cNvPr id="8" name="Slide Number Placeholder 7"/>
          <p:cNvSpPr>
            <a:spLocks noGrp="1"/>
          </p:cNvSpPr>
          <p:nvPr>
            <p:ph type="sldNum" sz="quarter" idx="15"/>
          </p:nvPr>
        </p:nvSpPr>
        <p:spPr/>
        <p:txBody>
          <a:bodyPr/>
          <a:lstStyle/>
          <a:p>
            <a:fld id="{C5349D12-3EF0-44B0-8484-0F10BE0E01DA}" type="slidenum">
              <a:rPr lang="en-US" smtClean="0"/>
              <a:t>2</a:t>
            </a:fld>
            <a:endParaRPr lang="en-US"/>
          </a:p>
        </p:txBody>
      </p:sp>
      <p:sp>
        <p:nvSpPr>
          <p:cNvPr id="9" name="TextBox 8"/>
          <p:cNvSpPr txBox="1"/>
          <p:nvPr/>
        </p:nvSpPr>
        <p:spPr>
          <a:xfrm>
            <a:off x="2536629" y="5638800"/>
            <a:ext cx="4578882" cy="738664"/>
          </a:xfrm>
          <a:prstGeom prst="rect">
            <a:avLst/>
          </a:prstGeom>
          <a:noFill/>
        </p:spPr>
        <p:txBody>
          <a:bodyPr wrap="none" rtlCol="0">
            <a:spAutoFit/>
          </a:bodyPr>
          <a:lstStyle/>
          <a:p>
            <a:pPr algn="ctr"/>
            <a:r>
              <a:rPr lang="en-US" sz="1400" dirty="0" smtClean="0"/>
              <a:t>This Presentation</a:t>
            </a:r>
          </a:p>
          <a:p>
            <a:pPr algn="ctr"/>
            <a:r>
              <a:rPr lang="en-US" sz="1400" dirty="0" smtClean="0"/>
              <a:t>Copyright ©  2015 : OMG &amp; Threat/risk submitters (Slide </a:t>
            </a:r>
            <a:r>
              <a:rPr lang="en-US" sz="1400" dirty="0" smtClean="0">
                <a:hlinkClick r:id="rId2" action="ppaction://hlinksldjump"/>
              </a:rPr>
              <a:t>22</a:t>
            </a:r>
            <a:r>
              <a:rPr lang="en-US" sz="1400" dirty="0" smtClean="0"/>
              <a:t>)</a:t>
            </a:r>
          </a:p>
          <a:p>
            <a:pPr algn="ctr"/>
            <a:r>
              <a:rPr lang="en-US" sz="1400" dirty="0" smtClean="0"/>
              <a:t>Slides may be used with attribution</a:t>
            </a:r>
            <a:endParaRPr lang="en-US" sz="1400" dirty="0"/>
          </a:p>
        </p:txBody>
      </p:sp>
      <p:sp>
        <p:nvSpPr>
          <p:cNvPr id="10" name="Date Placeholder 9"/>
          <p:cNvSpPr>
            <a:spLocks noGrp="1"/>
          </p:cNvSpPr>
          <p:nvPr>
            <p:ph type="dt" sz="half" idx="14"/>
          </p:nvPr>
        </p:nvSpPr>
        <p:spPr/>
        <p:txBody>
          <a:bodyPr/>
          <a:lstStyle/>
          <a:p>
            <a:r>
              <a:rPr lang="en-US" smtClean="0"/>
              <a:t>11/18/2015</a:t>
            </a:r>
            <a:endParaRPr lang="en-US" dirty="0"/>
          </a:p>
        </p:txBody>
      </p:sp>
    </p:spTree>
    <p:extLst>
      <p:ext uri="{BB962C8B-B14F-4D97-AF65-F5344CB8AC3E}">
        <p14:creationId xmlns:p14="http://schemas.microsoft.com/office/powerpoint/2010/main" val="1446377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84185" y="766116"/>
            <a:ext cx="8594768" cy="4105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Wide &amp; shallow conceptual model generically covering threats and risks</a:t>
            </a:r>
            <a:endParaRPr lang="en-US" dirty="0"/>
          </a:p>
        </p:txBody>
      </p:sp>
      <p:sp>
        <p:nvSpPr>
          <p:cNvPr id="6" name="Rectangle 5"/>
          <p:cNvSpPr/>
          <p:nvPr/>
        </p:nvSpPr>
        <p:spPr>
          <a:xfrm>
            <a:off x="3004940" y="1589855"/>
            <a:ext cx="2156971" cy="8365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High level Cyber-threat/risk concepts</a:t>
            </a:r>
            <a:endParaRPr lang="en-US" dirty="0"/>
          </a:p>
        </p:txBody>
      </p:sp>
      <p:sp>
        <p:nvSpPr>
          <p:cNvPr id="10" name="Rectangle 9"/>
          <p:cNvSpPr/>
          <p:nvPr/>
        </p:nvSpPr>
        <p:spPr>
          <a:xfrm>
            <a:off x="6295247" y="1589856"/>
            <a:ext cx="1291853" cy="1371600"/>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solidFill>
                <a:schemeClr val="bg2">
                  <a:lumMod val="25000"/>
                </a:schemeClr>
              </a:solidFill>
            </a:endParaRPr>
          </a:p>
          <a:p>
            <a:pPr algn="ctr"/>
            <a:r>
              <a:rPr lang="en-US" sz="1400" dirty="0" smtClean="0">
                <a:solidFill>
                  <a:schemeClr val="bg2">
                    <a:lumMod val="25000"/>
                  </a:schemeClr>
                </a:solidFill>
              </a:rPr>
              <a:t>Law Enforcement / Emergency Management Concepts</a:t>
            </a:r>
          </a:p>
          <a:p>
            <a:pPr algn="ctr"/>
            <a:endParaRPr lang="en-US" sz="1400" dirty="0">
              <a:solidFill>
                <a:schemeClr val="bg2">
                  <a:lumMod val="25000"/>
                </a:schemeClr>
              </a:solidFill>
            </a:endParaRPr>
          </a:p>
        </p:txBody>
      </p:sp>
      <p:sp>
        <p:nvSpPr>
          <p:cNvPr id="14" name="Rounded Rectangle 13"/>
          <p:cNvSpPr/>
          <p:nvPr/>
        </p:nvSpPr>
        <p:spPr>
          <a:xfrm>
            <a:off x="4752790" y="3036805"/>
            <a:ext cx="1705265" cy="867747"/>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NIEM Threat/Risk Representation</a:t>
            </a:r>
            <a:endParaRPr lang="en-US" sz="1600" dirty="0"/>
          </a:p>
        </p:txBody>
      </p:sp>
      <p:sp>
        <p:nvSpPr>
          <p:cNvPr id="15" name="Left-Right-Up Arrow 14"/>
          <p:cNvSpPr/>
          <p:nvPr/>
        </p:nvSpPr>
        <p:spPr>
          <a:xfrm rot="16200000">
            <a:off x="4845386" y="1905058"/>
            <a:ext cx="1448272" cy="815222"/>
          </a:xfrm>
          <a:prstGeom prst="leftRightUpArrow">
            <a:avLst>
              <a:gd name="adj1" fmla="val 14677"/>
              <a:gd name="adj2" fmla="val 14776"/>
              <a:gd name="adj3" fmla="val 25000"/>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6296717" y="4944964"/>
            <a:ext cx="1195171" cy="867747"/>
          </a:xfrm>
          <a:prstGeom prst="roundRect">
            <a:avLst/>
          </a:prstGeom>
          <a:solidFill>
            <a:schemeClr val="accent4">
              <a:lumMod val="75000"/>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FFFF00"/>
                </a:solidFill>
              </a:rPr>
              <a:t>NIEM Exchanges</a:t>
            </a:r>
          </a:p>
          <a:p>
            <a:pPr algn="ctr"/>
            <a:r>
              <a:rPr lang="en-US" sz="1200" dirty="0" smtClean="0">
                <a:solidFill>
                  <a:srgbClr val="FFFF00"/>
                </a:solidFill>
              </a:rPr>
              <a:t>EDXL / CAP</a:t>
            </a:r>
          </a:p>
          <a:p>
            <a:pPr algn="ctr"/>
            <a:r>
              <a:rPr lang="en-US" sz="1200" dirty="0" smtClean="0">
                <a:solidFill>
                  <a:srgbClr val="FFFF00"/>
                </a:solidFill>
              </a:rPr>
              <a:t>Others…</a:t>
            </a:r>
            <a:endParaRPr lang="en-US" sz="1200" dirty="0">
              <a:solidFill>
                <a:srgbClr val="FFFF00"/>
              </a:solidFill>
            </a:endParaRPr>
          </a:p>
        </p:txBody>
      </p:sp>
      <p:sp>
        <p:nvSpPr>
          <p:cNvPr id="27" name="Rounded Rectangle 26"/>
          <p:cNvSpPr/>
          <p:nvPr/>
        </p:nvSpPr>
        <p:spPr>
          <a:xfrm>
            <a:off x="2819491" y="2768161"/>
            <a:ext cx="1770490" cy="1646584"/>
          </a:xfrm>
          <a:prstGeom prst="roundRect">
            <a:avLst/>
          </a:prstGeom>
          <a:solidFill>
            <a:schemeClr val="accent4">
              <a:lumMod val="75000"/>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00"/>
                </a:solidFill>
              </a:rPr>
              <a:t>STIX/TAXII/Cybox</a:t>
            </a:r>
          </a:p>
          <a:p>
            <a:pPr algn="ctr"/>
            <a:r>
              <a:rPr lang="en-US" sz="1400" dirty="0" smtClean="0">
                <a:solidFill>
                  <a:srgbClr val="FFFF00"/>
                </a:solidFill>
              </a:rPr>
              <a:t>IODEF</a:t>
            </a:r>
          </a:p>
          <a:p>
            <a:pPr algn="ctr"/>
            <a:r>
              <a:rPr lang="en-US" sz="1400" dirty="0" smtClean="0">
                <a:solidFill>
                  <a:srgbClr val="FFFF00"/>
                </a:solidFill>
              </a:rPr>
              <a:t>SACM</a:t>
            </a:r>
          </a:p>
          <a:p>
            <a:pPr algn="ctr"/>
            <a:r>
              <a:rPr lang="en-US" sz="1400" dirty="0" smtClean="0">
                <a:solidFill>
                  <a:srgbClr val="FFFF00"/>
                </a:solidFill>
              </a:rPr>
              <a:t>ISO</a:t>
            </a:r>
          </a:p>
          <a:p>
            <a:pPr algn="ctr"/>
            <a:r>
              <a:rPr lang="en-US" sz="1400" dirty="0" smtClean="0">
                <a:solidFill>
                  <a:srgbClr val="FFFF00"/>
                </a:solidFill>
              </a:rPr>
              <a:t>NIST</a:t>
            </a:r>
          </a:p>
          <a:p>
            <a:pPr algn="ctr"/>
            <a:r>
              <a:rPr lang="en-US" sz="1400" dirty="0" smtClean="0">
                <a:solidFill>
                  <a:srgbClr val="FFFF00"/>
                </a:solidFill>
              </a:rPr>
              <a:t>Others…</a:t>
            </a:r>
            <a:endParaRPr lang="en-US" sz="1400" dirty="0">
              <a:solidFill>
                <a:srgbClr val="FFFF00"/>
              </a:solidFill>
            </a:endParaRPr>
          </a:p>
        </p:txBody>
      </p:sp>
      <p:sp>
        <p:nvSpPr>
          <p:cNvPr id="29" name="Up Arrow 28"/>
          <p:cNvSpPr/>
          <p:nvPr/>
        </p:nvSpPr>
        <p:spPr>
          <a:xfrm>
            <a:off x="6761342" y="2961455"/>
            <a:ext cx="265922" cy="1983509"/>
          </a:xfrm>
          <a:prstGeom prst="upArrow">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004939" y="1177986"/>
            <a:ext cx="5874013" cy="4105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Operational  Threat &amp; Risk Concepts</a:t>
            </a:r>
            <a:endParaRPr lang="en-US" dirty="0"/>
          </a:p>
        </p:txBody>
      </p:sp>
      <p:sp>
        <p:nvSpPr>
          <p:cNvPr id="21" name="Rectangle 20"/>
          <p:cNvSpPr/>
          <p:nvPr/>
        </p:nvSpPr>
        <p:spPr>
          <a:xfrm>
            <a:off x="434526" y="1176978"/>
            <a:ext cx="1283463" cy="831171"/>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Other risks (Out of scope)</a:t>
            </a:r>
            <a:endParaRPr lang="en-US" sz="1600" dirty="0">
              <a:solidFill>
                <a:schemeClr val="tx1"/>
              </a:solidFill>
            </a:endParaRPr>
          </a:p>
        </p:txBody>
      </p:sp>
      <p:sp>
        <p:nvSpPr>
          <p:cNvPr id="22" name="Up Arrow 21"/>
          <p:cNvSpPr/>
          <p:nvPr/>
        </p:nvSpPr>
        <p:spPr>
          <a:xfrm>
            <a:off x="3567283" y="2426444"/>
            <a:ext cx="265922" cy="363200"/>
          </a:xfrm>
          <a:prstGeom prst="upArrow">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00"/>
              </a:solidFill>
            </a:endParaRPr>
          </a:p>
        </p:txBody>
      </p:sp>
      <p:sp>
        <p:nvSpPr>
          <p:cNvPr id="16" name="Rounded Rectangle 15"/>
          <p:cNvSpPr/>
          <p:nvPr/>
        </p:nvSpPr>
        <p:spPr>
          <a:xfrm>
            <a:off x="284185" y="3394010"/>
            <a:ext cx="1695419" cy="2418701"/>
          </a:xfrm>
          <a:prstGeom prst="roundRect">
            <a:avLst/>
          </a:prstGeom>
          <a:solidFill>
            <a:schemeClr val="bg2">
              <a:lumMod val="90000"/>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u="sng" dirty="0" smtClean="0">
                <a:solidFill>
                  <a:srgbClr val="FFFF00"/>
                </a:solidFill>
              </a:rPr>
              <a:t>Other Risks</a:t>
            </a:r>
          </a:p>
          <a:p>
            <a:pPr algn="ctr"/>
            <a:r>
              <a:rPr lang="en-US" sz="1400" dirty="0" smtClean="0">
                <a:solidFill>
                  <a:srgbClr val="FFFF00"/>
                </a:solidFill>
              </a:rPr>
              <a:t>Systemic Risk</a:t>
            </a:r>
          </a:p>
          <a:p>
            <a:pPr algn="ctr"/>
            <a:r>
              <a:rPr lang="en-US" sz="1400" dirty="0" smtClean="0">
                <a:solidFill>
                  <a:srgbClr val="FFFF00"/>
                </a:solidFill>
              </a:rPr>
              <a:t>Credit Risk</a:t>
            </a:r>
          </a:p>
          <a:p>
            <a:pPr algn="ctr"/>
            <a:r>
              <a:rPr lang="en-US" sz="1400" dirty="0" smtClean="0">
                <a:solidFill>
                  <a:srgbClr val="FFFF00"/>
                </a:solidFill>
              </a:rPr>
              <a:t>Market Risk</a:t>
            </a:r>
          </a:p>
          <a:p>
            <a:pPr algn="ctr"/>
            <a:r>
              <a:rPr lang="en-US" sz="1400" dirty="0" smtClean="0">
                <a:solidFill>
                  <a:srgbClr val="FFFF00"/>
                </a:solidFill>
              </a:rPr>
              <a:t>Pension Risk</a:t>
            </a:r>
          </a:p>
          <a:p>
            <a:pPr algn="ctr"/>
            <a:r>
              <a:rPr lang="en-US" sz="1400" dirty="0" smtClean="0">
                <a:solidFill>
                  <a:srgbClr val="FFFF00"/>
                </a:solidFill>
              </a:rPr>
              <a:t>Reputation Risk</a:t>
            </a:r>
          </a:p>
          <a:p>
            <a:pPr algn="ctr"/>
            <a:r>
              <a:rPr lang="en-US" sz="1400" dirty="0" smtClean="0">
                <a:solidFill>
                  <a:srgbClr val="FFFF00"/>
                </a:solidFill>
              </a:rPr>
              <a:t>Liquidity Risk</a:t>
            </a:r>
          </a:p>
          <a:p>
            <a:pPr algn="ctr"/>
            <a:r>
              <a:rPr lang="en-US" sz="1400" dirty="0" smtClean="0">
                <a:solidFill>
                  <a:srgbClr val="FFFF00"/>
                </a:solidFill>
              </a:rPr>
              <a:t>Legal Risk</a:t>
            </a:r>
          </a:p>
          <a:p>
            <a:pPr algn="ctr"/>
            <a:r>
              <a:rPr lang="en-US" sz="1400" dirty="0" smtClean="0">
                <a:solidFill>
                  <a:srgbClr val="FFFF00"/>
                </a:solidFill>
              </a:rPr>
              <a:t>Project Management  Risk</a:t>
            </a:r>
          </a:p>
        </p:txBody>
      </p:sp>
      <p:sp>
        <p:nvSpPr>
          <p:cNvPr id="17" name="Up Arrow 16"/>
          <p:cNvSpPr/>
          <p:nvPr/>
        </p:nvSpPr>
        <p:spPr>
          <a:xfrm>
            <a:off x="981806" y="2008149"/>
            <a:ext cx="265922" cy="1385861"/>
          </a:xfrm>
          <a:prstGeom prst="upArrow">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00"/>
              </a:solidFill>
            </a:endParaRPr>
          </a:p>
        </p:txBody>
      </p:sp>
      <p:sp>
        <p:nvSpPr>
          <p:cNvPr id="23" name="Rectangle 22"/>
          <p:cNvSpPr/>
          <p:nvPr/>
        </p:nvSpPr>
        <p:spPr>
          <a:xfrm>
            <a:off x="7587100" y="1593776"/>
            <a:ext cx="1291853" cy="2786962"/>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solidFill>
                <a:schemeClr val="bg2">
                  <a:lumMod val="25000"/>
                </a:schemeClr>
              </a:solidFill>
            </a:endParaRPr>
          </a:p>
          <a:p>
            <a:pPr algn="ctr"/>
            <a:r>
              <a:rPr lang="en-US" sz="1400" dirty="0" smtClean="0">
                <a:solidFill>
                  <a:schemeClr val="bg2">
                    <a:lumMod val="25000"/>
                  </a:schemeClr>
                </a:solidFill>
              </a:rPr>
              <a:t>Physical. Spectrum, facilities,</a:t>
            </a:r>
          </a:p>
          <a:p>
            <a:pPr algn="ctr"/>
            <a:r>
              <a:rPr lang="en-US" sz="1400" dirty="0" smtClean="0">
                <a:solidFill>
                  <a:schemeClr val="bg2">
                    <a:lumMod val="25000"/>
                  </a:schemeClr>
                </a:solidFill>
              </a:rPr>
              <a:t>Probabilities, Forensic, Chemical, Biological,  Medical, Nuclear, Military and Intelligence threats concepts</a:t>
            </a:r>
          </a:p>
          <a:p>
            <a:pPr algn="ctr"/>
            <a:endParaRPr lang="en-US" sz="1400" dirty="0">
              <a:solidFill>
                <a:schemeClr val="bg2">
                  <a:lumMod val="25000"/>
                </a:schemeClr>
              </a:solidFill>
            </a:endParaRPr>
          </a:p>
        </p:txBody>
      </p:sp>
      <p:sp>
        <p:nvSpPr>
          <p:cNvPr id="24" name="Rounded Rectangle 23"/>
          <p:cNvSpPr/>
          <p:nvPr/>
        </p:nvSpPr>
        <p:spPr>
          <a:xfrm>
            <a:off x="7587099" y="4954664"/>
            <a:ext cx="1291853" cy="867747"/>
          </a:xfrm>
          <a:prstGeom prst="roundRect">
            <a:avLst/>
          </a:prstGeom>
          <a:solidFill>
            <a:schemeClr val="accent4">
              <a:lumMod val="75000"/>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00"/>
                </a:solidFill>
              </a:rPr>
              <a:t>Other Inputs</a:t>
            </a:r>
            <a:endParaRPr lang="en-US" sz="1400" dirty="0">
              <a:solidFill>
                <a:srgbClr val="FFFF00"/>
              </a:solidFill>
            </a:endParaRPr>
          </a:p>
        </p:txBody>
      </p:sp>
      <p:sp>
        <p:nvSpPr>
          <p:cNvPr id="25" name="Up Arrow 24"/>
          <p:cNvSpPr/>
          <p:nvPr/>
        </p:nvSpPr>
        <p:spPr>
          <a:xfrm>
            <a:off x="8100064" y="4380738"/>
            <a:ext cx="265922" cy="573926"/>
          </a:xfrm>
          <a:prstGeom prst="upArrow">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287028" y="5264808"/>
            <a:ext cx="2318395" cy="508518"/>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bg2">
                    <a:lumMod val="25000"/>
                  </a:schemeClr>
                </a:solidFill>
              </a:rPr>
              <a:t>In Scope with Limited Detail</a:t>
            </a:r>
            <a:endParaRPr lang="en-US" sz="1600" dirty="0">
              <a:solidFill>
                <a:schemeClr val="bg2">
                  <a:lumMod val="25000"/>
                </a:schemeClr>
              </a:solidFill>
            </a:endParaRPr>
          </a:p>
        </p:txBody>
      </p:sp>
      <p:sp>
        <p:nvSpPr>
          <p:cNvPr id="28" name="Rectangle 27"/>
          <p:cNvSpPr/>
          <p:nvPr/>
        </p:nvSpPr>
        <p:spPr>
          <a:xfrm>
            <a:off x="3287029" y="4750070"/>
            <a:ext cx="2318394" cy="51473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Normative</a:t>
            </a:r>
          </a:p>
          <a:p>
            <a:pPr algn="ctr"/>
            <a:r>
              <a:rPr lang="en-US" sz="1600" dirty="0" smtClean="0"/>
              <a:t>(Formal Specification)</a:t>
            </a:r>
            <a:endParaRPr lang="en-US" sz="1600" dirty="0"/>
          </a:p>
        </p:txBody>
      </p:sp>
      <p:sp>
        <p:nvSpPr>
          <p:cNvPr id="30" name="Rounded Rectangle 29"/>
          <p:cNvSpPr/>
          <p:nvPr/>
        </p:nvSpPr>
        <p:spPr>
          <a:xfrm>
            <a:off x="3287029" y="5788033"/>
            <a:ext cx="2318394" cy="457319"/>
          </a:xfrm>
          <a:prstGeom prst="roundRect">
            <a:avLst/>
          </a:prstGeom>
          <a:solidFill>
            <a:schemeClr val="accent4">
              <a:lumMod val="75000"/>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00"/>
                </a:solidFill>
              </a:rPr>
              <a:t>Informative</a:t>
            </a:r>
            <a:endParaRPr lang="en-US" dirty="0">
              <a:solidFill>
                <a:srgbClr val="FFFF00"/>
              </a:solidFill>
            </a:endParaRPr>
          </a:p>
        </p:txBody>
      </p:sp>
      <p:sp>
        <p:nvSpPr>
          <p:cNvPr id="31" name="TextBox 30"/>
          <p:cNvSpPr txBox="1"/>
          <p:nvPr/>
        </p:nvSpPr>
        <p:spPr>
          <a:xfrm>
            <a:off x="4119327" y="4380738"/>
            <a:ext cx="864019" cy="369332"/>
          </a:xfrm>
          <a:prstGeom prst="rect">
            <a:avLst/>
          </a:prstGeom>
          <a:noFill/>
        </p:spPr>
        <p:txBody>
          <a:bodyPr wrap="none" rtlCol="0">
            <a:spAutoFit/>
          </a:bodyPr>
          <a:lstStyle/>
          <a:p>
            <a:r>
              <a:rPr lang="en-US" dirty="0" smtClean="0"/>
              <a:t>Legend</a:t>
            </a:r>
            <a:endParaRPr lang="en-US" dirty="0"/>
          </a:p>
        </p:txBody>
      </p:sp>
      <p:sp>
        <p:nvSpPr>
          <p:cNvPr id="2" name="Title 1"/>
          <p:cNvSpPr>
            <a:spLocks noGrp="1"/>
          </p:cNvSpPr>
          <p:nvPr>
            <p:ph type="title"/>
          </p:nvPr>
        </p:nvSpPr>
        <p:spPr>
          <a:xfrm>
            <a:off x="464848" y="143253"/>
            <a:ext cx="8016240" cy="637569"/>
          </a:xfrm>
        </p:spPr>
        <p:txBody>
          <a:bodyPr>
            <a:normAutofit fontScale="90000"/>
          </a:bodyPr>
          <a:lstStyle/>
          <a:p>
            <a:r>
              <a:rPr lang="en-US" dirty="0" smtClean="0">
                <a:solidFill>
                  <a:srgbClr val="FFFF00"/>
                </a:solidFill>
              </a:rPr>
              <a:t>Scope of OMG RFP</a:t>
            </a:r>
            <a:endParaRPr lang="en-US" dirty="0">
              <a:solidFill>
                <a:srgbClr val="FFFF00"/>
              </a:solidFill>
            </a:endParaRPr>
          </a:p>
        </p:txBody>
      </p:sp>
    </p:spTree>
    <p:extLst>
      <p:ext uri="{BB962C8B-B14F-4D97-AF65-F5344CB8AC3E}">
        <p14:creationId xmlns:p14="http://schemas.microsoft.com/office/powerpoint/2010/main" val="9122394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r>
              <a:rPr lang="en-US" dirty="0" smtClean="0">
                <a:solidFill>
                  <a:srgbClr val="FF0000"/>
                </a:solidFill>
              </a:rPr>
              <a:t>Team threat </a:t>
            </a:r>
            <a:r>
              <a:rPr lang="en-US" dirty="0" smtClean="0"/>
              <a:t>is the submission team developing the specification.</a:t>
            </a:r>
          </a:p>
          <a:p>
            <a:r>
              <a:rPr lang="en-US" dirty="0" smtClean="0"/>
              <a:t>The “formal” submitters are OMG platform or contributing members</a:t>
            </a:r>
          </a:p>
          <a:p>
            <a:r>
              <a:rPr lang="en-US" dirty="0" smtClean="0"/>
              <a:t>We are a very open submission team, we invite participation by stakeholders</a:t>
            </a:r>
          </a:p>
          <a:p>
            <a:pPr marL="285750" indent="-285750">
              <a:buFont typeface="Arial" panose="020B0604020202020204" pitchFamily="34" charset="0"/>
              <a:buChar char="•"/>
            </a:pPr>
            <a:r>
              <a:rPr lang="en-US" dirty="0" smtClean="0"/>
              <a:t>Comment on the specification</a:t>
            </a:r>
          </a:p>
          <a:p>
            <a:pPr marL="285750" indent="-285750">
              <a:buFont typeface="Arial" panose="020B0604020202020204" pitchFamily="34" charset="0"/>
              <a:buChar char="•"/>
            </a:pPr>
            <a:r>
              <a:rPr lang="en-US" dirty="0" smtClean="0"/>
              <a:t>Provide use cases</a:t>
            </a:r>
          </a:p>
          <a:p>
            <a:pPr marL="285750" indent="-285750">
              <a:buFont typeface="Arial" panose="020B0604020202020204" pitchFamily="34" charset="0"/>
              <a:buChar char="•"/>
            </a:pPr>
            <a:r>
              <a:rPr lang="en-US" dirty="0" smtClean="0"/>
              <a:t>Help author the specification</a:t>
            </a:r>
          </a:p>
          <a:p>
            <a:pPr marL="285750" indent="-285750">
              <a:buFont typeface="Arial" panose="020B0604020202020204" pitchFamily="34" charset="0"/>
              <a:buChar char="•"/>
            </a:pPr>
            <a:r>
              <a:rPr lang="en-US" dirty="0" smtClean="0"/>
              <a:t>Work with other communities and standards groups (e.g. Oasis CTI/STIX (Cyber) and Emergency Management).</a:t>
            </a:r>
          </a:p>
          <a:p>
            <a:pPr marL="285750" indent="-285750">
              <a:buFont typeface="Arial" panose="020B0604020202020204" pitchFamily="34" charset="0"/>
              <a:buChar char="•"/>
            </a:pPr>
            <a:r>
              <a:rPr lang="en-US" dirty="0" smtClean="0"/>
              <a:t>Collaborative implementation efforts</a:t>
            </a:r>
          </a:p>
          <a:p>
            <a:pPr marL="285750" indent="-285750">
              <a:buFont typeface="Arial" panose="020B0604020202020204" pitchFamily="34" charset="0"/>
              <a:buChar char="•"/>
            </a:pPr>
            <a:r>
              <a:rPr lang="en-US" dirty="0" smtClean="0"/>
              <a:t>Funding</a:t>
            </a:r>
            <a:endParaRPr lang="en-US" dirty="0"/>
          </a:p>
        </p:txBody>
      </p:sp>
      <p:sp>
        <p:nvSpPr>
          <p:cNvPr id="6" name="Title 5"/>
          <p:cNvSpPr>
            <a:spLocks noGrp="1"/>
          </p:cNvSpPr>
          <p:nvPr>
            <p:ph type="title"/>
          </p:nvPr>
        </p:nvSpPr>
        <p:spPr/>
        <p:txBody>
          <a:bodyPr/>
          <a:lstStyle/>
          <a:p>
            <a:r>
              <a:rPr lang="en-US" dirty="0" smtClean="0"/>
              <a:t>Team Threat</a:t>
            </a:r>
            <a:endParaRPr lang="en-US" dirty="0"/>
          </a:p>
        </p:txBody>
      </p:sp>
      <p:sp>
        <p:nvSpPr>
          <p:cNvPr id="7" name="Footer Placeholder 6"/>
          <p:cNvSpPr>
            <a:spLocks noGrp="1"/>
          </p:cNvSpPr>
          <p:nvPr>
            <p:ph type="ftr" sz="quarter" idx="16"/>
          </p:nvPr>
        </p:nvSpPr>
        <p:spPr/>
        <p:txBody>
          <a:bodyPr/>
          <a:lstStyle/>
          <a:p>
            <a:r>
              <a:rPr lang="en-US" smtClean="0"/>
              <a:t>OMG Threat &amp; Risk for STIDS 2015</a:t>
            </a:r>
            <a:endParaRPr lang="en-US"/>
          </a:p>
        </p:txBody>
      </p:sp>
      <p:sp>
        <p:nvSpPr>
          <p:cNvPr id="8" name="Slide Number Placeholder 7"/>
          <p:cNvSpPr>
            <a:spLocks noGrp="1"/>
          </p:cNvSpPr>
          <p:nvPr>
            <p:ph type="sldNum" sz="quarter" idx="15"/>
          </p:nvPr>
        </p:nvSpPr>
        <p:spPr/>
        <p:txBody>
          <a:bodyPr/>
          <a:lstStyle/>
          <a:p>
            <a:fld id="{C5349D12-3EF0-44B0-8484-0F10BE0E01DA}" type="slidenum">
              <a:rPr lang="en-US" smtClean="0"/>
              <a:t>21</a:t>
            </a:fld>
            <a:endParaRPr lang="en-US"/>
          </a:p>
        </p:txBody>
      </p:sp>
      <p:sp>
        <p:nvSpPr>
          <p:cNvPr id="9" name="Date Placeholder 8"/>
          <p:cNvSpPr>
            <a:spLocks noGrp="1"/>
          </p:cNvSpPr>
          <p:nvPr>
            <p:ph type="dt" sz="half" idx="14"/>
          </p:nvPr>
        </p:nvSpPr>
        <p:spPr/>
        <p:txBody>
          <a:bodyPr/>
          <a:lstStyle/>
          <a:p>
            <a:r>
              <a:rPr lang="en-US" smtClean="0"/>
              <a:t>11/18/2015</a:t>
            </a:r>
            <a:endParaRPr lang="en-US" dirty="0"/>
          </a:p>
        </p:txBody>
      </p:sp>
    </p:spTree>
    <p:extLst>
      <p:ext uri="{BB962C8B-B14F-4D97-AF65-F5344CB8AC3E}">
        <p14:creationId xmlns:p14="http://schemas.microsoft.com/office/powerpoint/2010/main" val="5986235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304800" y="1615440"/>
            <a:ext cx="4143374" cy="4726193"/>
          </a:xfrm>
        </p:spPr>
        <p:txBody>
          <a:bodyPr>
            <a:normAutofit/>
          </a:bodyPr>
          <a:lstStyle/>
          <a:p>
            <a:pPr lvl="0" hangingPunct="0"/>
            <a:r>
              <a:rPr lang="en-US" dirty="0"/>
              <a:t>Model Driven Solutions division of Data Access Technologies </a:t>
            </a:r>
            <a:endParaRPr lang="en-US" dirty="0" smtClean="0"/>
          </a:p>
          <a:p>
            <a:pPr lvl="0" hangingPunct="0"/>
            <a:r>
              <a:rPr lang="en-US" dirty="0" smtClean="0"/>
              <a:t>KDM </a:t>
            </a:r>
            <a:r>
              <a:rPr lang="en-US" dirty="0"/>
              <a:t>Analytics, Inc</a:t>
            </a:r>
            <a:r>
              <a:rPr lang="en-US" dirty="0" smtClean="0"/>
              <a:t>.</a:t>
            </a:r>
            <a:endParaRPr lang="en-US" dirty="0"/>
          </a:p>
          <a:p>
            <a:pPr lvl="0" hangingPunct="0"/>
            <a:r>
              <a:rPr lang="en-US" dirty="0" smtClean="0"/>
              <a:t>International </a:t>
            </a:r>
            <a:r>
              <a:rPr lang="en-US" dirty="0"/>
              <a:t>Business Machines, </a:t>
            </a:r>
            <a:r>
              <a:rPr lang="en-US" dirty="0" smtClean="0"/>
              <a:t>Inc.</a:t>
            </a:r>
            <a:endParaRPr lang="en-US" dirty="0"/>
          </a:p>
          <a:p>
            <a:pPr lvl="0" hangingPunct="0"/>
            <a:r>
              <a:rPr lang="en-US" dirty="0" smtClean="0"/>
              <a:t>RSA</a:t>
            </a:r>
            <a:r>
              <a:rPr lang="en-US" dirty="0"/>
              <a:t>, The Security Division of EMC </a:t>
            </a:r>
            <a:endParaRPr lang="en-US" dirty="0" smtClean="0"/>
          </a:p>
          <a:p>
            <a:pPr lvl="0" hangingPunct="0"/>
            <a:r>
              <a:rPr lang="en-US" dirty="0" smtClean="0"/>
              <a:t>Lockheed </a:t>
            </a:r>
            <a:r>
              <a:rPr lang="en-US" dirty="0"/>
              <a:t>Martin, Inc.</a:t>
            </a:r>
          </a:p>
          <a:p>
            <a:pPr lvl="0" hangingPunct="0"/>
            <a:r>
              <a:rPr lang="en-US" dirty="0" smtClean="0"/>
              <a:t>Oracle Corporation</a:t>
            </a:r>
          </a:p>
          <a:p>
            <a:pPr lvl="0" hangingPunct="0"/>
            <a:r>
              <a:rPr lang="en-US" dirty="0" smtClean="0"/>
              <a:t>Fujitsu</a:t>
            </a:r>
          </a:p>
          <a:p>
            <a:pPr lvl="0" hangingPunct="0"/>
            <a:endParaRPr lang="en-US" dirty="0" smtClean="0"/>
          </a:p>
          <a:p>
            <a:endParaRPr lang="en-US" dirty="0"/>
          </a:p>
        </p:txBody>
      </p:sp>
      <p:sp>
        <p:nvSpPr>
          <p:cNvPr id="6" name="Title 5"/>
          <p:cNvSpPr>
            <a:spLocks noGrp="1"/>
          </p:cNvSpPr>
          <p:nvPr>
            <p:ph type="title"/>
          </p:nvPr>
        </p:nvSpPr>
        <p:spPr>
          <a:xfrm>
            <a:off x="352426" y="228600"/>
            <a:ext cx="7680960" cy="685800"/>
          </a:xfrm>
        </p:spPr>
        <p:txBody>
          <a:bodyPr>
            <a:normAutofit fontScale="90000"/>
          </a:bodyPr>
          <a:lstStyle/>
          <a:p>
            <a:r>
              <a:rPr lang="en-US" dirty="0" smtClean="0"/>
              <a:t>Submitters and Contributors (Thus Far)</a:t>
            </a:r>
            <a:endParaRPr lang="en-US" dirty="0"/>
          </a:p>
        </p:txBody>
      </p:sp>
      <p:sp>
        <p:nvSpPr>
          <p:cNvPr id="7" name="Content Placeholder 1"/>
          <p:cNvSpPr txBox="1">
            <a:spLocks/>
          </p:cNvSpPr>
          <p:nvPr/>
        </p:nvSpPr>
        <p:spPr>
          <a:xfrm>
            <a:off x="4648200" y="1219200"/>
            <a:ext cx="4143374" cy="5120640"/>
          </a:xfrm>
          <a:prstGeom prst="rect">
            <a:avLst/>
          </a:prstGeom>
        </p:spPr>
        <p:txBody>
          <a:bodyPr vert="horz" lIns="91440" tIns="45720" rIns="91440" bIns="45720" rtlCol="0">
            <a:normAutofit fontScale="77500" lnSpcReduction="20000"/>
          </a:bodyPr>
          <a:lstStyle>
            <a:lvl1pPr marL="0" indent="0" algn="l" defTabSz="914400" rtl="0" eaLnBrk="1" latinLnBrk="0" hangingPunct="1">
              <a:spcBef>
                <a:spcPts val="1200"/>
              </a:spcBef>
              <a:spcAft>
                <a:spcPts val="0"/>
              </a:spcAft>
              <a:buClr>
                <a:schemeClr val="accent5"/>
              </a:buClr>
              <a:buFont typeface="Arial" pitchFamily="34" charset="0"/>
              <a:buNone/>
              <a:defRPr sz="1800" b="0" i="0" kern="1200" cap="none" spc="30" baseline="0">
                <a:solidFill>
                  <a:schemeClr val="tx1"/>
                </a:solidFill>
                <a:latin typeface="+mn-lt"/>
                <a:ea typeface="+mn-ea"/>
                <a:cs typeface="Tahoma" pitchFamily="34" charset="0"/>
              </a:defRPr>
            </a:lvl1pPr>
            <a:lvl2pPr marL="171450" indent="-171450"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2pPr>
            <a:lvl3pPr marL="344488" indent="-165100"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3pPr>
            <a:lvl4pPr marL="517525" indent="-169863"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4pPr>
            <a:lvl5pPr marL="688975" indent="-173038"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5pPr>
            <a:lvl6pPr marL="8686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06984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24358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40817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lvl="0" hangingPunct="0"/>
            <a:r>
              <a:rPr lang="en-US" dirty="0" smtClean="0"/>
              <a:t>Information Sharing Environment (ise.gov)</a:t>
            </a:r>
          </a:p>
          <a:p>
            <a:pPr lvl="0" hangingPunct="0"/>
            <a:r>
              <a:rPr lang="en-US" dirty="0" err="1" smtClean="0"/>
              <a:t>Demandware</a:t>
            </a:r>
            <a:endParaRPr lang="en-US" dirty="0" smtClean="0"/>
          </a:p>
          <a:p>
            <a:pPr lvl="0" hangingPunct="0"/>
            <a:r>
              <a:rPr lang="en-US" dirty="0" smtClean="0"/>
              <a:t>U.S</a:t>
            </a:r>
            <a:r>
              <a:rPr lang="en-US" dirty="0"/>
              <a:t>. Air force</a:t>
            </a:r>
          </a:p>
          <a:p>
            <a:pPr lvl="0" hangingPunct="0"/>
            <a:r>
              <a:rPr lang="en-US" dirty="0" smtClean="0"/>
              <a:t>U.S</a:t>
            </a:r>
            <a:r>
              <a:rPr lang="en-US" dirty="0"/>
              <a:t>. Defense Security Services</a:t>
            </a:r>
          </a:p>
          <a:p>
            <a:pPr lvl="0" hangingPunct="0"/>
            <a:r>
              <a:rPr lang="en-US" dirty="0" smtClean="0"/>
              <a:t>California </a:t>
            </a:r>
            <a:r>
              <a:rPr lang="en-US" dirty="0"/>
              <a:t>Public Safety (http://www.Caloes.ca.gov)</a:t>
            </a:r>
          </a:p>
          <a:p>
            <a:pPr lvl="0" hangingPunct="0"/>
            <a:r>
              <a:rPr lang="en-US" dirty="0" smtClean="0"/>
              <a:t>U.S</a:t>
            </a:r>
            <a:r>
              <a:rPr lang="en-US" dirty="0"/>
              <a:t>. National Information Sharing Model PMO (https://www.niem.gov/)</a:t>
            </a:r>
          </a:p>
          <a:p>
            <a:pPr lvl="0" hangingPunct="0"/>
            <a:r>
              <a:rPr lang="en-US" dirty="0" smtClean="0"/>
              <a:t>Duke </a:t>
            </a:r>
            <a:r>
              <a:rPr lang="en-US" dirty="0"/>
              <a:t>Energy</a:t>
            </a:r>
          </a:p>
          <a:p>
            <a:pPr lvl="0" hangingPunct="0"/>
            <a:r>
              <a:rPr lang="en-US" dirty="0" smtClean="0"/>
              <a:t>NSA/UCDMO</a:t>
            </a:r>
          </a:p>
          <a:p>
            <a:pPr lvl="0" hangingPunct="0"/>
            <a:r>
              <a:rPr lang="en-US" dirty="0" smtClean="0"/>
              <a:t>NIST</a:t>
            </a:r>
            <a:endParaRPr lang="en-US" dirty="0"/>
          </a:p>
          <a:p>
            <a:pPr lvl="0" hangingPunct="0"/>
            <a:r>
              <a:rPr lang="en-US" dirty="0" smtClean="0"/>
              <a:t>INCOSE</a:t>
            </a:r>
            <a:endParaRPr lang="en-US" dirty="0"/>
          </a:p>
          <a:p>
            <a:pPr lvl="0" hangingPunct="0"/>
            <a:r>
              <a:rPr lang="en-US" dirty="0" smtClean="0"/>
              <a:t>Integrated </a:t>
            </a:r>
            <a:r>
              <a:rPr lang="en-US" dirty="0"/>
              <a:t>Networking Technologies, Inc.</a:t>
            </a:r>
          </a:p>
          <a:p>
            <a:pPr lvl="0" hangingPunct="0"/>
            <a:r>
              <a:rPr lang="en-US" dirty="0" err="1" smtClean="0"/>
              <a:t>Tibco</a:t>
            </a:r>
            <a:r>
              <a:rPr lang="en-US" dirty="0" smtClean="0"/>
              <a:t> Software Inc.</a:t>
            </a:r>
          </a:p>
          <a:p>
            <a:pPr lvl="0" hangingPunct="0"/>
            <a:r>
              <a:rPr lang="en-US" dirty="0" smtClean="0"/>
              <a:t>Hitachi</a:t>
            </a:r>
          </a:p>
          <a:p>
            <a:pPr lvl="0" hangingPunct="0"/>
            <a:r>
              <a:rPr lang="en-US" dirty="0" smtClean="0"/>
              <a:t>NC4</a:t>
            </a:r>
          </a:p>
          <a:p>
            <a:pPr lvl="0" hangingPunct="0"/>
            <a:r>
              <a:rPr lang="en-US" dirty="0" smtClean="0"/>
              <a:t>Others pending approval</a:t>
            </a:r>
            <a:endParaRPr lang="en-US" dirty="0"/>
          </a:p>
          <a:p>
            <a:pPr hangingPunct="0"/>
            <a:endParaRPr lang="en-US" dirty="0" smtClean="0"/>
          </a:p>
          <a:p>
            <a:endParaRPr lang="en-US" dirty="0"/>
          </a:p>
        </p:txBody>
      </p:sp>
      <p:sp>
        <p:nvSpPr>
          <p:cNvPr id="8" name="Rectangle 7"/>
          <p:cNvSpPr/>
          <p:nvPr/>
        </p:nvSpPr>
        <p:spPr>
          <a:xfrm rot="798598">
            <a:off x="35591" y="5181600"/>
            <a:ext cx="4612609" cy="923330"/>
          </a:xfrm>
          <a:prstGeom prst="rect">
            <a:avLst/>
          </a:prstGeom>
          <a:noFill/>
        </p:spPr>
        <p:txBody>
          <a:bodyPr wrap="none" lIns="91440" tIns="45720" rIns="91440" bIns="45720">
            <a:spAutoFit/>
          </a:bodyPr>
          <a:lstStyle/>
          <a:p>
            <a:pPr algn="ctr"/>
            <a:r>
              <a:rPr lang="en-US" sz="54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Team Threat</a:t>
            </a:r>
            <a:endParaRPr lang="en-US" sz="54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9" name="Footer Placeholder 8"/>
          <p:cNvSpPr>
            <a:spLocks noGrp="1"/>
          </p:cNvSpPr>
          <p:nvPr>
            <p:ph type="ftr" sz="quarter" idx="16"/>
          </p:nvPr>
        </p:nvSpPr>
        <p:spPr/>
        <p:txBody>
          <a:bodyPr/>
          <a:lstStyle/>
          <a:p>
            <a:r>
              <a:rPr lang="en-US" smtClean="0"/>
              <a:t>OMG Threat &amp; Risk for STIDS 2015</a:t>
            </a:r>
            <a:endParaRPr lang="en-US"/>
          </a:p>
        </p:txBody>
      </p:sp>
      <p:sp>
        <p:nvSpPr>
          <p:cNvPr id="10" name="Slide Number Placeholder 9"/>
          <p:cNvSpPr>
            <a:spLocks noGrp="1"/>
          </p:cNvSpPr>
          <p:nvPr>
            <p:ph type="sldNum" sz="quarter" idx="15"/>
          </p:nvPr>
        </p:nvSpPr>
        <p:spPr/>
        <p:txBody>
          <a:bodyPr/>
          <a:lstStyle/>
          <a:p>
            <a:fld id="{C5349D12-3EF0-44B0-8484-0F10BE0E01DA}" type="slidenum">
              <a:rPr lang="en-US" smtClean="0"/>
              <a:t>22</a:t>
            </a:fld>
            <a:endParaRPr lang="en-US"/>
          </a:p>
        </p:txBody>
      </p:sp>
      <p:sp>
        <p:nvSpPr>
          <p:cNvPr id="11" name="Date Placeholder 10"/>
          <p:cNvSpPr>
            <a:spLocks noGrp="1"/>
          </p:cNvSpPr>
          <p:nvPr>
            <p:ph type="dt" sz="half" idx="14"/>
          </p:nvPr>
        </p:nvSpPr>
        <p:spPr/>
        <p:txBody>
          <a:bodyPr/>
          <a:lstStyle/>
          <a:p>
            <a:r>
              <a:rPr lang="en-US" smtClean="0"/>
              <a:t>11/18/2015</a:t>
            </a:r>
            <a:endParaRPr lang="en-US" dirty="0"/>
          </a:p>
        </p:txBody>
      </p:sp>
    </p:spTree>
    <p:extLst>
      <p:ext uri="{BB962C8B-B14F-4D97-AF65-F5344CB8AC3E}">
        <p14:creationId xmlns:p14="http://schemas.microsoft.com/office/powerpoint/2010/main" val="36871494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Summary Of OMG RFP Process</a:t>
            </a:r>
            <a:endParaRPr lang="en-US" dirty="0"/>
          </a:p>
        </p:txBody>
      </p:sp>
      <p:sp>
        <p:nvSpPr>
          <p:cNvPr id="7" name="Chevron 6"/>
          <p:cNvSpPr/>
          <p:nvPr/>
        </p:nvSpPr>
        <p:spPr>
          <a:xfrm>
            <a:off x="24247" y="1575954"/>
            <a:ext cx="2286000" cy="12192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Task force identifies need</a:t>
            </a:r>
            <a:endParaRPr lang="en-US" sz="1600" dirty="0">
              <a:solidFill>
                <a:schemeClr val="tx1"/>
              </a:solidFill>
            </a:endParaRPr>
          </a:p>
        </p:txBody>
      </p:sp>
      <p:sp>
        <p:nvSpPr>
          <p:cNvPr id="8" name="Chevron 7"/>
          <p:cNvSpPr/>
          <p:nvPr/>
        </p:nvSpPr>
        <p:spPr>
          <a:xfrm>
            <a:off x="1905002" y="1575954"/>
            <a:ext cx="3276600" cy="12192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Task force proposes RFP to be issued, goes through OMG process</a:t>
            </a:r>
            <a:endParaRPr lang="en-US" sz="1600" dirty="0">
              <a:solidFill>
                <a:schemeClr val="tx1"/>
              </a:solidFill>
            </a:endParaRPr>
          </a:p>
        </p:txBody>
      </p:sp>
      <p:sp>
        <p:nvSpPr>
          <p:cNvPr id="9" name="Chevron 8"/>
          <p:cNvSpPr/>
          <p:nvPr/>
        </p:nvSpPr>
        <p:spPr>
          <a:xfrm>
            <a:off x="4733060" y="1575954"/>
            <a:ext cx="3200400" cy="12192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Submission team(s) form to produce proposed specification(s)</a:t>
            </a:r>
            <a:endParaRPr lang="en-US" sz="1600" dirty="0">
              <a:solidFill>
                <a:schemeClr val="tx1"/>
              </a:solidFill>
            </a:endParaRPr>
          </a:p>
        </p:txBody>
      </p:sp>
      <p:sp>
        <p:nvSpPr>
          <p:cNvPr id="10" name="Chevron 9"/>
          <p:cNvSpPr/>
          <p:nvPr/>
        </p:nvSpPr>
        <p:spPr>
          <a:xfrm>
            <a:off x="1281547" y="2999508"/>
            <a:ext cx="3532910" cy="12192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FFFF00"/>
                </a:solidFill>
              </a:rPr>
              <a:t>Two or more revision cycles propose specifications</a:t>
            </a:r>
            <a:endParaRPr lang="en-US" sz="1600" dirty="0">
              <a:solidFill>
                <a:srgbClr val="FFFF00"/>
              </a:solidFill>
            </a:endParaRPr>
          </a:p>
        </p:txBody>
      </p:sp>
      <p:sp>
        <p:nvSpPr>
          <p:cNvPr id="11" name="Chevron 10"/>
          <p:cNvSpPr/>
          <p:nvPr/>
        </p:nvSpPr>
        <p:spPr>
          <a:xfrm>
            <a:off x="4352060" y="2982190"/>
            <a:ext cx="3581400" cy="12192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Through rigorous process, OMG adopts “Beta” specification</a:t>
            </a:r>
            <a:endParaRPr lang="en-US" sz="1600" dirty="0">
              <a:solidFill>
                <a:schemeClr val="tx1"/>
              </a:solidFill>
            </a:endParaRPr>
          </a:p>
        </p:txBody>
      </p:sp>
      <p:sp>
        <p:nvSpPr>
          <p:cNvPr id="12" name="Chevron 11"/>
          <p:cNvSpPr/>
          <p:nvPr/>
        </p:nvSpPr>
        <p:spPr>
          <a:xfrm>
            <a:off x="10391" y="4426527"/>
            <a:ext cx="3532911" cy="12192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Finalization task force forms, works to resolve any implementation issues</a:t>
            </a:r>
            <a:endParaRPr lang="en-US" sz="1600" dirty="0">
              <a:solidFill>
                <a:schemeClr val="tx1"/>
              </a:solidFill>
            </a:endParaRPr>
          </a:p>
        </p:txBody>
      </p:sp>
      <p:sp>
        <p:nvSpPr>
          <p:cNvPr id="13" name="Chevron 12"/>
          <p:cNvSpPr/>
          <p:nvPr/>
        </p:nvSpPr>
        <p:spPr>
          <a:xfrm>
            <a:off x="3080905" y="4426527"/>
            <a:ext cx="3352800" cy="12192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Issues are addressed, final adopted specification proposed.</a:t>
            </a:r>
            <a:endParaRPr lang="en-US" sz="1600" dirty="0">
              <a:solidFill>
                <a:schemeClr val="tx1"/>
              </a:solidFill>
            </a:endParaRPr>
          </a:p>
        </p:txBody>
      </p:sp>
      <p:sp>
        <p:nvSpPr>
          <p:cNvPr id="14" name="Chevron 13"/>
          <p:cNvSpPr/>
          <p:nvPr/>
        </p:nvSpPr>
        <p:spPr>
          <a:xfrm>
            <a:off x="5981702" y="4450773"/>
            <a:ext cx="3113811" cy="12192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Adoption of final speciation through OMG process.</a:t>
            </a:r>
            <a:endParaRPr lang="en-US" sz="1600" dirty="0">
              <a:solidFill>
                <a:schemeClr val="tx1"/>
              </a:solidFill>
            </a:endParaRPr>
          </a:p>
        </p:txBody>
      </p:sp>
      <p:sp>
        <p:nvSpPr>
          <p:cNvPr id="16" name="Pentagon 15"/>
          <p:cNvSpPr/>
          <p:nvPr/>
        </p:nvSpPr>
        <p:spPr>
          <a:xfrm>
            <a:off x="152400" y="3172690"/>
            <a:ext cx="1219200" cy="838200"/>
          </a:xfrm>
          <a:prstGeom prst="homePlat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You</a:t>
            </a:r>
          </a:p>
          <a:p>
            <a:pPr algn="ctr"/>
            <a:r>
              <a:rPr lang="en-US" dirty="0" smtClean="0">
                <a:solidFill>
                  <a:schemeClr val="bg1"/>
                </a:solidFill>
              </a:rPr>
              <a:t>Are</a:t>
            </a:r>
          </a:p>
          <a:p>
            <a:pPr algn="ctr"/>
            <a:r>
              <a:rPr lang="en-US" dirty="0" smtClean="0">
                <a:solidFill>
                  <a:schemeClr val="bg1"/>
                </a:solidFill>
              </a:rPr>
              <a:t>Here</a:t>
            </a:r>
            <a:endParaRPr lang="en-US" dirty="0">
              <a:solidFill>
                <a:schemeClr val="bg1"/>
              </a:solidFill>
            </a:endParaRPr>
          </a:p>
        </p:txBody>
      </p:sp>
      <p:sp>
        <p:nvSpPr>
          <p:cNvPr id="2" name="Footer Placeholder 1"/>
          <p:cNvSpPr>
            <a:spLocks noGrp="1"/>
          </p:cNvSpPr>
          <p:nvPr>
            <p:ph type="ftr" sz="quarter" idx="12"/>
          </p:nvPr>
        </p:nvSpPr>
        <p:spPr/>
        <p:txBody>
          <a:bodyPr/>
          <a:lstStyle/>
          <a:p>
            <a:r>
              <a:rPr lang="en-US" smtClean="0"/>
              <a:t>OMG Threat &amp; Risk for STIDS 2015</a:t>
            </a:r>
            <a:endParaRPr lang="en-US"/>
          </a:p>
        </p:txBody>
      </p:sp>
      <p:sp>
        <p:nvSpPr>
          <p:cNvPr id="15" name="Slide Number Placeholder 14"/>
          <p:cNvSpPr>
            <a:spLocks noGrp="1"/>
          </p:cNvSpPr>
          <p:nvPr>
            <p:ph type="sldNum" sz="quarter" idx="11"/>
          </p:nvPr>
        </p:nvSpPr>
        <p:spPr/>
        <p:txBody>
          <a:bodyPr/>
          <a:lstStyle/>
          <a:p>
            <a:fld id="{C5349D12-3EF0-44B0-8484-0F10BE0E01DA}" type="slidenum">
              <a:rPr lang="en-US" smtClean="0"/>
              <a:t>23</a:t>
            </a:fld>
            <a:endParaRPr lang="en-US"/>
          </a:p>
        </p:txBody>
      </p:sp>
      <p:sp>
        <p:nvSpPr>
          <p:cNvPr id="17" name="Date Placeholder 1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10663831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Status</a:t>
            </a:r>
            <a:endParaRPr lang="en-US" dirty="0"/>
          </a:p>
        </p:txBody>
      </p:sp>
      <p:sp>
        <p:nvSpPr>
          <p:cNvPr id="3" name="Content Placeholder 2"/>
          <p:cNvSpPr>
            <a:spLocks noGrp="1"/>
          </p:cNvSpPr>
          <p:nvPr>
            <p:ph idx="4294967295"/>
          </p:nvPr>
        </p:nvSpPr>
        <p:spPr>
          <a:xfrm>
            <a:off x="457200" y="1600200"/>
            <a:ext cx="8229600" cy="4876800"/>
          </a:xfrm>
          <a:prstGeom prst="rect">
            <a:avLst/>
          </a:prstGeom>
        </p:spPr>
        <p:txBody>
          <a:bodyPr>
            <a:normAutofit/>
          </a:bodyPr>
          <a:lstStyle/>
          <a:p>
            <a:r>
              <a:rPr lang="en-US" dirty="0" smtClean="0"/>
              <a:t>Threat Modeling project kicked off in Dec 2013</a:t>
            </a:r>
          </a:p>
          <a:p>
            <a:r>
              <a:rPr lang="en-US" dirty="0" smtClean="0"/>
              <a:t>Initial </a:t>
            </a:r>
            <a:r>
              <a:rPr lang="en-US" dirty="0" smtClean="0"/>
              <a:t>submission was made </a:t>
            </a:r>
            <a:r>
              <a:rPr lang="en-US" dirty="0" smtClean="0"/>
              <a:t>May 2015</a:t>
            </a:r>
          </a:p>
          <a:p>
            <a:r>
              <a:rPr lang="en-US" dirty="0" smtClean="0"/>
              <a:t>Revised Submission November 2015, to be presented at December OMG meeting</a:t>
            </a:r>
          </a:p>
          <a:p>
            <a:r>
              <a:rPr lang="en-US" dirty="0" smtClean="0"/>
              <a:t>Next (and probably final) revised submission TBD: Early to mid 2016</a:t>
            </a:r>
          </a:p>
          <a:p>
            <a:r>
              <a:rPr lang="en-US" dirty="0" smtClean="0"/>
              <a:t>Full adoption by OMG Board of Directors: Mid to late 2016</a:t>
            </a:r>
          </a:p>
          <a:p>
            <a:r>
              <a:rPr lang="en-US" dirty="0" smtClean="0"/>
              <a:t>Implementation efforts </a:t>
            </a:r>
            <a:r>
              <a:rPr lang="en-US" dirty="0" smtClean="0"/>
              <a:t>need </a:t>
            </a:r>
            <a:r>
              <a:rPr lang="en-US" dirty="0" smtClean="0"/>
              <a:t>not wait, draft specification can (and should) be implemented to validate the proposed standard.</a:t>
            </a:r>
          </a:p>
        </p:txBody>
      </p:sp>
      <p:sp>
        <p:nvSpPr>
          <p:cNvPr id="5" name="Footer Placeholder 4"/>
          <p:cNvSpPr>
            <a:spLocks noGrp="1"/>
          </p:cNvSpPr>
          <p:nvPr>
            <p:ph type="ftr" sz="quarter" idx="16"/>
          </p:nvPr>
        </p:nvSpPr>
        <p:spPr/>
        <p:txBody>
          <a:bodyPr/>
          <a:lstStyle/>
          <a:p>
            <a:r>
              <a:rPr lang="en-US" smtClean="0"/>
              <a:t>OMG Threat &amp; Risk for STIDS 2015</a:t>
            </a:r>
            <a:endParaRPr lang="en-US"/>
          </a:p>
        </p:txBody>
      </p:sp>
      <p:sp>
        <p:nvSpPr>
          <p:cNvPr id="6" name="Slide Number Placeholder 5"/>
          <p:cNvSpPr>
            <a:spLocks noGrp="1"/>
          </p:cNvSpPr>
          <p:nvPr>
            <p:ph type="sldNum" sz="quarter" idx="15"/>
          </p:nvPr>
        </p:nvSpPr>
        <p:spPr/>
        <p:txBody>
          <a:bodyPr/>
          <a:lstStyle/>
          <a:p>
            <a:fld id="{C5349D12-3EF0-44B0-8484-0F10BE0E01DA}" type="slidenum">
              <a:rPr lang="en-US" smtClean="0"/>
              <a:t>24</a:t>
            </a:fld>
            <a:endParaRPr lang="en-US"/>
          </a:p>
        </p:txBody>
      </p:sp>
      <p:sp>
        <p:nvSpPr>
          <p:cNvPr id="7" name="Date Placeholder 6"/>
          <p:cNvSpPr>
            <a:spLocks noGrp="1"/>
          </p:cNvSpPr>
          <p:nvPr>
            <p:ph type="dt" sz="half" idx="14"/>
          </p:nvPr>
        </p:nvSpPr>
        <p:spPr/>
        <p:txBody>
          <a:bodyPr/>
          <a:lstStyle/>
          <a:p>
            <a:r>
              <a:rPr lang="en-US" smtClean="0"/>
              <a:t>11/18/2015</a:t>
            </a:r>
            <a:endParaRPr lang="en-US" dirty="0"/>
          </a:p>
        </p:txBody>
      </p:sp>
    </p:spTree>
    <p:extLst>
      <p:ext uri="{BB962C8B-B14F-4D97-AF65-F5344CB8AC3E}">
        <p14:creationId xmlns:p14="http://schemas.microsoft.com/office/powerpoint/2010/main" val="13936467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346133" y="5844477"/>
            <a:ext cx="8101231" cy="44553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Vendors &amp; Service Providers</a:t>
            </a:r>
            <a:endParaRPr lang="en-US" dirty="0"/>
          </a:p>
        </p:txBody>
      </p:sp>
      <p:pic>
        <p:nvPicPr>
          <p:cNvPr id="33" name="Picture 4" descr="C:\Users\Cory\AppData\Local\Microsoft\Windows\Temporary Internet Files\Content.IE5\ER8PH0AL\MP900202201[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63803" y="3830656"/>
            <a:ext cx="1193514" cy="803447"/>
          </a:xfrm>
          <a:prstGeom prst="rect">
            <a:avLst/>
          </a:prstGeom>
          <a:noFill/>
          <a:extLst>
            <a:ext uri="{909E8E84-426E-40DD-AFC4-6F175D3DCCD1}">
              <a14:hiddenFill xmlns:a14="http://schemas.microsoft.com/office/drawing/2010/main">
                <a:solidFill>
                  <a:srgbClr val="FFFFFF"/>
                </a:solidFill>
              </a14:hiddenFill>
            </a:ext>
          </a:extLst>
        </p:spPr>
      </p:pic>
      <p:sp>
        <p:nvSpPr>
          <p:cNvPr id="7" name="Pentagon 6"/>
          <p:cNvSpPr/>
          <p:nvPr/>
        </p:nvSpPr>
        <p:spPr>
          <a:xfrm>
            <a:off x="327033" y="5048496"/>
            <a:ext cx="8534400" cy="838200"/>
          </a:xfrm>
          <a:prstGeom prst="homePlat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 name="Title 3"/>
          <p:cNvSpPr>
            <a:spLocks noGrp="1"/>
          </p:cNvSpPr>
          <p:nvPr>
            <p:ph type="title"/>
          </p:nvPr>
        </p:nvSpPr>
        <p:spPr>
          <a:xfrm>
            <a:off x="352426" y="228600"/>
            <a:ext cx="7680960" cy="774792"/>
          </a:xfrm>
        </p:spPr>
        <p:txBody>
          <a:bodyPr>
            <a:normAutofit/>
          </a:bodyPr>
          <a:lstStyle/>
          <a:p>
            <a:r>
              <a:rPr lang="en-US" dirty="0" smtClean="0"/>
              <a:t>Stakeholder roles in our community</a:t>
            </a:r>
            <a:endParaRPr lang="en-US" dirty="0"/>
          </a:p>
        </p:txBody>
      </p:sp>
      <p:pic>
        <p:nvPicPr>
          <p:cNvPr id="1026" name="Picture 2" descr="C:\Users\Cory\AppData\Local\Microsoft\Windows\Temporary Internet Files\Content.IE5\M23DN4D3\cyber_security[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1296" y="1558344"/>
            <a:ext cx="1613959" cy="1613959"/>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Cory\AppData\Local\Microsoft\Windows\Temporary Internet Files\Content.IE5\636D9IYS\Cyber_Security[1].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9881" y="3576642"/>
            <a:ext cx="1748631" cy="1311473"/>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C:\Users\Cory\AppData\Local\Microsoft\Windows\Temporary Internet Files\Content.IE5\636D9IYS\threat[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8151" y="1784783"/>
            <a:ext cx="1030129" cy="147161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Users\Cory\AppData\Local\Microsoft\Windows\Temporary Internet Files\Content.IE5\B0O4UG11\MC900384060[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05394" y="3240197"/>
            <a:ext cx="1182707" cy="106546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5" descr="C:\Users\Cory\AppData\Local\Microsoft\Windows\Temporary Internet Files\Content.IE5\WZDPHL4N\MP900422425[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02554" y="1003392"/>
            <a:ext cx="1025576" cy="156278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1" descr="C:\Users\Cory\AppData\Local\Microsoft\Windows\Temporary Internet Files\Content.IE5\I43GK64V\MC900083069[1].w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02554" y="2455717"/>
            <a:ext cx="1054817" cy="95950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3" descr="C:\Users\Cory\AppData\Local\Microsoft\Windows\Temporary Internet Files\Content.IE5\8HTUHAU1\4808301740_f518be9399_z[1].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97901" y="3412900"/>
            <a:ext cx="1368542" cy="93018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Users\Cory\AppData\Local\Microsoft\Windows\Temporary Internet Files\Content.IE5\2E2TCEXO\nri1154-f1[1].gi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75698" y="1185645"/>
            <a:ext cx="1284214" cy="138053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7" descr="C:\Users\Cory\AppData\Local\Microsoft\Windows\Temporary Internet Files\Content.IE5\WZDPHL4N\MP900409629[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167664" y="2064770"/>
            <a:ext cx="781705" cy="1175427"/>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18" descr="data:image/jpeg;base64,/9j/4AAQSkZJRgABAQAAAQABAAD/2wCEAAkGBxQSEhUTExQWFhUWGB8aGBgYGB0eIBwdIRgcIBwgIB4aIighHyAlHh8bIjIjJSkrMC4uHCIzODMsNygtLisBCgoKDg0OGhAQGzQkICYsNC8sLCw0OCwsLCwsLCwsLCwsLCw0LCwsNCwvNCwsLCwsLCwsLCwsLCwsLCwsLCwsLP/AABEIALcBEwMBIgACEQEDEQH/xAAcAAABBQEBAQAAAAAAAAAAAAAEAAIDBQYHAQj/xABBEAACAgAFAwIEBQIDBwMDBQABAgMRAAQSITEFE0EiUQYyYXEUI0KBkQehM1JiFRYkcsHR4YKx8FNj8TRDkqLC/8QAGAEAAwEBAAAAAAAAAAAAAAAAAAECAwT/xAAqEQACAgICAAUEAgMBAAAAAAAAAQIRITESQQMiUWHwE3GBoVKxMsHxkf/aAAwDAQACEQMRAD8A45nVbkyKwUgCjubWwa+2xJ38YkywJAJm0iuBZPzVVbff7YjzMsjCig9dOKH6VUqKPtQN/UYJihnpVCrQAA9S7WwYWb2OojY++NVsh6B44m1aBKo1Egm9tvJP1/64cZGRQEmJ1ABh7WorffxttVcYdls/NFIJABqhYt6gDRY0bvnfHssExFaAujSTuLNICDRO50b+n74EAlygsFZvFAmxvRsc7DYi/rxiNoAxJM1k7bjlvbngDz/bDznJEIUIqk0yijyy7EWTyD5xGcw4v0Ls/sdm3+v3+mL8hPmHQhmQAy0DfpJJ21b/AN968849lDaQe8Dp3TwaAG9+COAD7bYeO8kakxjSuoAnmtfq2ButW119LxGk7sAqxj1AqtA3XkD34wsVnYZsiXL0+hpKVfVqFkDYGwNt+P4w/wDCAC1lGq6I42ba7vf6j2wxC5YMEvuegADY0ACBXnj+cSrm5GDKqjYAtQ4VDf8AAOEuNFOx2YdwDctstjSPYNpJv3v96xF2ga1ynSOaGojbagSL9uRgjMZeY3qRRquzYH69RHOxsjbnHkvePzKnqq7KjgAC9xp2rY1iq9mTZF2iGC93YuYyQTQAIF/8u9/zhQxmUkPKfSQik78kgedl9zv9sePNMXN3qR2kI22axqP8gbYLigzMRJAUEuD8yn8xSaGx+YE/L/bEpW8Ibddg+VyuwPeChquibB1kLY28jVfiwcNzkbWCZNTbKfpe439v+uCEzU6KE0owqx8pI0s0nINggkkg+MCnNO+4UbMGNDzwP/xgxVdhmx+ZhLkkyq1ITZ2+U8Ae/ke+BDmnIILMQedzv98S592umCgjwpvk2bon+MSxdDzLDUuXmYHyInI/sMRJ5wVFYAWcnknHl4dLEykqwKsOQRRH3BwzEFE/4t6rW1WTyeTz/OJ3Hdk3kJGmyzCiKFkVfP774BwsVYqDZoyjMRICQwNgnexYP7efriYwawzma206pBXjagN/UbI28VgOfNM5JaiTVmgPlFDj6YtvwmYj1KYQNSaWJPgadrugw9O3O+NI0yHaRXvlAGKmRSA1EjcHYmx7+2PY4FLN+YQoXUTW542q6v8AfxjwZiQuzVvZZhXGxB2/fBEkE8Z3TTqBiI2raiyHfYjYkHfBS6QWyPqGWCsQZS5HnxV1zd39KxA8ZAk/MBpgCLPq+b1D3Arz/mGDMy2YcamAPc0qSCt7nUgIBtbqxYHGAjI76xVljqbb2sn7Dc4UqvCHG6yEfh6QES+pgA60QArHbe/VwCRW1DnD48pQoSiySaF1StQJ3G/JAr/3w945wEBi50gGrJ07gEXsa8bGsOTPyvREa/qFgHgtrYc1QvnwPOKSjeUS26IqJahKSrKSSbGwB2q+dvfzidYTe0x2VStkg0xG3O1XuBiBGk10FClUIqxQQ3e5PB1c35wUTOTvV0iVa2FStG13QobnFrPRDdHseVUn0ua0sfUOSORseDgrIpa2ZGDerTXjSoO5uxfArCWCZaJCi0OmiptWFkrub23xLkVlKhUCmyaFjVuNLEC+NqusWlkzbJ0QgCpPAPJ8i8LHqpPQpSRQoiiKrbcc7YWLokyLvWiwRSkb+bLEEfTcf3wYucSyRGQNQNWTRFbX9aP84kz+aFipdY/Mo1wpQBRvx5FeP3wP06YKN30jexV3dAffzzxjmTp1Z1POaIJ5PU5K0X3rfa2vzzgpM2ANJVwwGwBPPbCG/bi9vtxj2HMKCoaQ1SgkLfEuo880N9/th34galqTcRsNVeSzUL54I38XXjCX3D8AEr2VYKQAAPO5A338fbHs0wOugRqbUN7rnY+535xY5nMqTYk9NrsARuDudP28+cC52RT3QrWDLaiqser1fTxt9cElT2NO+gifqCGMgxsCVZV9RqmlD3ud6HpqqN3zgOCcKYyQ3pJJo1Y+ntg+LMDWhMwrerBIUGOqrxZ2offD4M6w06Jgvy6fVRX0qGrf03v/AM2+Kq3sm6WipSUAIKPpYsd/Hp49jsd/th2WmCsxIJBVhsa3KkA/YE/vizyuYUCSnQAyMT6a1Loatr3F/p8HfEnS80mlQZFU6kLWn6Ar6hdjUPl9Pnb2xKXuNv2B85n4XLaVdAXLgXqq69O7b8fNz9MR5rOxsW9LjUQTZutl23O/B3PvhkcwLQWw9K0fT8vrer99qN/X6YdmJrD6pAzGNbPzFiHG2r3C+fpWK5uti4qyKOe3lcRkhgxqz6bN2T9MGP1CM0e3JpEhfn9RN6bvivPOGx5r/LLppF1bEXUdFfrvth3fj/DKvd37bAx6P196xv59G+rx8uEnx0wavoDOaTUCA3kkE1uVraj/AHxcfBXRBOzyS61giW3ZOSQy0q7jc+d9hvzV1bP3GkVW1NIy6RW7m/7bnHVcx0+fJZYRHtvI5PcAqtTIr0dx+mOM2D+k+9YFbldlLRkM3lpUnjAzaqO80aINQVKdAuw2pi13/pu74H+MyssgkSRWTtF01WGpZmjIqyL1KWG423oY861mczGY5pAq6ZTLGfSfzG0SesAmjQQhSBscCTpmpgQsFBEEOkD1HVN3dgxLM5d72ugwGwwUreAsuchqlRI828Eq/liPUrM/5kXcVTKGV0RRzRIDGqOPR8G5bOQrNkphG7AkwTG6o1QcbjzQYG+bxW/7VzOXBDZdAUVWD0SFAiGXDWG0tdEe2st7UAIupzwBIdGlwgVSQwYo7rMoq69RIN1wRheXTDPRXdV6XNlpDFPG0bjej5B4II2YH3BIwHjs+Rzw6hlmg6lCqiIELKGQSJopHZQTqpWADUCp84538YfB0/T3/Mp4mP5cy/K21gH/ACtXKn9rG+IlGik7M5gzL5vbS9katV73e1+fNc4DwsKMmngGrCRMNTmj6g1b8XxfvgnN9QVjfrNyM51Mf1ACuT7fNyf2wD3Tp07Vd8Dmq5/6YkizrrIJQfWG1XQ5u+OP2xSk0LiTvmYzppW5TUL29Io1vyedxteBVcBid6N/3BrD4M2UFDbckHyDpI5waM1qjZS4rRekg/PqXcb7tV+r2vD3mxaxRJmOpoSCpkFyByL4pQNiTufriDpmcRAwbX6ldfSarUmkbeRfI8jEeVYflfJtJvqHi1+b3X/zgudR2z6o9OhjQ/z94iq51aaI8aaxSfYmloiGbQs9hqaMIDZsEaN6vcHSdr2v6YJXOoH103FVfj3u7v6Yr55Pzb9PK8AVwPA2wYZxU4td3BFDn1NuvsP+4xUZNWRKKaDI8/GAtK3oUgfW002d9t96GCOn5xE0k6tQBFDbYm7u7v6fTHnTs0AAe4g9a6xpAtO353GoXtp998V2UzFJILAsDY8n1DjGjdGfEuY+qooCgMQABeoi/wBgdsLAE84sbp8q8Af5R7eRxhYvk/Uz4FRmIfQ7BVFSlbB+h2r225xPHlvTG3bBLIDzdjuupJHjZa+lX5wyHKR+jV3PWo4FUxZh5B1AafHO/th2VyCMoYuw1aRshoFnZTvvYAW9ubrxjkpnZfRJk4gR6URjR2u9u4ATVe3nwN8M6pDSX21X1UpB5XTv/wAwv9X7YGyuVDPpJb5guyk8tR2548YfmcsgGpdYtNYBH/3CvNCxtzXO2Ku46FXm2WWSykbJqMS1R1EScVl9Sne6t9/qfTiCDLgqAIlOpVLG/lGkkmz8tnz+2AuwO6saswV9AJK0fUATsDvRO3vhwyoGu2b0uVIAO4AY8+DY4PvgTt6E1jZHn4wO2dIW4wdiTe5F78E1xg7NZMCMkRV85LauKcADnahtR3POIJ8pGEJUvYXWLG1awtcc2fm2G1cnEUEAOgGQgPeoUTRHG173hVTaHdqw6LKI8zp26HcQAB/lBaiLY73fJ4wyHKDVZi//AGTIEvawxANXdfS7w5+mIApE/q1RhvSdtcesEefT8pvzuNsAZcszM5kYOqlg1myR9eR98Gug/JZvkwrFezelS3JO41bbNuONudsQ5vLAJfar8sPqs7HWB5PHIrne/GB7I01M3yGTYnZt9uedufrh3VIgnpWVn9RDg3RYfqHuDfJ3xUpJrQkneyTLw7E9oNSArzuaF/8ANzwMT5rJgFvyhpDqBTbbsbW/PttxitKUTTn0oGHPJAsfTn+2JWyw2UyGjF3Bsfm0k6a++2rA5KqoKzs0PwH0cS5p2KEpl3V2IJ2pzpXbks2lR9L54Or+K+oO7amyzoEbU3zDfthE/SNN/NRuycRf0zZYci8rWNc1kjnShiP78PX1rEWZ+IcurRXOw7evhCR6ilEDRvVNdm7X08714VVd0ORkPijqKP6AkiPqDOGJpaijQAAmz8t2QDuBVDE+T69l1kjlKzXHJqChvmBSFT6tQKsDGx2BuwNqw+Lqcf43KO09iONVklZWYWNV7EWw3Av/ALYOy/Uj2dKZuNX7UIg9TKYiERZdLagIjd6v8+5xMH5rsJLBn811GLR24+4VGXEQJ2tvxImJK6jS8irO4B+1fnZw7qQGoJGps7+mNVbc3tYNewr7YtPiLMo4IR0YfiswRpTSdDdrSxsn0tRocij77XWV6kojirMRLpXLCUAaSUX8QXUjUO5VoGUfMSvtvC3V4H1YDnPiCOVZAkcvcZJUA1sRUmYMuokGzS+krVE+om8anof9Q4njfLz5YNEb9DMGVlKoAGtbtStgiqLeKxU9I6qqR5dRmY0YRw6qGkqi5mdpFJuiQChK/qDAVsTih+GsxGGmMuYMKuFBCpqLXPGTtVUqgtz488Fp6BosPjf4R/Dhczl1k/DS8LIpDxMeFawLUjdX80R4s5AoRyCMdA/3kTKNL2cw0rMkrm60M8kgpSFX1EKA+rUADxXGGy/1MzcUUcUUyOpjtw0Q9DlmsAsLNDSb33xMkloabMBhY6c7Q9UmmuCBlQhYWguKZxrAJq2WgoYjuR+wBHGK7qH9McwBqhDn/Q6mxtx3FuP93Mf0BwqwOzBYWC+pdMmy76J4nib2dSt/UXyPqNsCYkZ7iSLTvqvg1Xv4v6YiwsNOhFrmcnHtoD13QlnyKBv7/TD+ygo9tqLFBufDVfPP04xVCQ1Vmgb/AH98HJmHb1d31bA3tQJ5v++NYyV6IcX6kwgUdr0t6pGVt+QGUCvY0Tf7Y9yoQF9SlgCABZHLVuRvdYFEbdwRat1cqDewOqrB+pA3wTEGjBZZaf8AUPpqrng74qP2JkvcNgykZG4kuyNiPDEDx7YWKydmjZk1fKSNjtz4wsJyyJRJsxDNGAC6kKGQcGtBtgLHILmiPc0cNZZo6QOPSCKH6dFuRuOQWJBHk7HDeo5gk7whKLhtv1MBf0AHIXxeFNIZGtIK2ZiAP8y1YoClFWB98TgvIPlgwt1fSw3G5sld7BHkc74nky8pZ11q2lVBo7FSy0B9NRBxAgZV0mM2QaNeCN9vtvfjE0zup1tEFDqoG23p0n++nf7nAqWxijikaQMHBZFDh9/SqDncX6a9vGHZxZoy5dh/iHVuN2Kkk1zRBP8AOGDNKrn8qlKldLGyL8gkbHyDWPOpylme4hHZDaQCNIqq+3198J1tBnsNfLzsChdADQbYCiSCqEhbAujQ9Ni8CZWKW0plXTq0kkbb0f5O2JhnkHzQH1aWO4G43FenZD5G9++I8rIFDGSIldxtYptQI3qhXFe2L8reycpaJozmZFFV6GG21lo0ofU6E/tgdcrLHrqiDG2ogqRo1BW/vth8E+kEmJrDtRFgWwoqft/O+GTZpAWUI3yFfUaIJa7ofxWJdVY82QrHJqRQN2Wl4+U3/wCecG9QTMStTgMSwYkV6jJw1jm65G22BIJ9LRuVbSo0nfnm6P78YMTPojahG7INAGpiNlNkGtt/YHbCVVTY8+gOcvLudS7pV2PUq1sP/wCP9sO/OZVex/hhFFC9BYpsK97F84Yc1HVaG9IIXfkm92/nx7Y039N+iHOZuCNV06PzHd/lMccoc0K3YkhfajhviGTc5lY8llkygdDoAAJA9T9mZmPr4HdPnayvtjCtAWzEumKJ2qAMKVgB2wJzWkr816mUek7rjc/F2SR5DqiBQyInLC1YrfDC25o8b73jB/G8MaIBGmipZIubsRrHRPs1tRA24xq1xSYnnAs7kVGnVBELXNaOVuNMsrROKA176irm9ZsHi8VvS8nHJPkkMY0ygBx3CNZ7rqSTfpJoCh7fXFjF8O5csyVmeZWVtO+mN9OkgKRZF29gKaFHEGZ6JAIi6GdW7QnWwCFH5XpNKNW7n8wFRsNt8TJPLr5aEukGx9FiaUI2XCErliyGRhpLyAOPU1jUDVMbH0wxekIYA7ZPQTHOzkNIO2UiDR7O502d6ay3C4rJOkoepfhWlkKGYR9zQS5F0DpO9/Tx9cTxZOIoxkfMtpjSSUA1r1LagEqdOmx6m1A+K2wo5tUN47PP9nRjLrIYOEjbua29RaUhlO+n5dqABFXgnq/S0jhl05eNQiue7rYkSDONGEu9N9sfJVkeu8DT9IiQSeqdkjzDpprTaLGzLuVIDmqNrsN69gYenK+YMK93QUZ1XTbX2C6CgN96XUBuN6GJ4tK6HeQoZfTmswI4o2KA6E+dVJZBYDA6wAx+YbCz4xJmIID2/wApb70/cVH302giH+ldRKg7A746T8Pf07ymX6bLnppEkMmVLK7DUseqPlVrdtRrcH2xzKWfNQvLIyqHjMcch0rSGNl0KK25iA25AOGmn0Kn6hOVaGORBGdIpzI3ce6iU2V0MlGTSwAN/pxq+jfFwheQPMwWodBMsjUZF1EMJXkUaeCVHP8AbIZKfMu6yJBH22ieMKWKx9stUnrdww9b1qL2S1eaxDnxm8y8ncjoySktYCKrRLpK2xAVUVgPUdrG+Hi8IPyd8hz8U0ZSWiNILo7d1Da3XrDKRxuNt8ZH4s/pXBmFMmRUQzAAmKz23JFkLq3Q77fp+ijfGGPWs9BE1xRhVWpQSCWUMqKxUPq0hlADLSk7b4uPhj4wz1rI5GiQu5kNADQRrJA4A1AceQBhyjF4Em9nOM/kpIJGilRkkQ0ysKIP2wPj6B630zK9YRkm0x5mPSqTrzbKWQMKBZCBdEAjeq3GOJfEfw/PkZjDmE0typG6uvhlPkH+R5o7YxlFx2aJ2VePVaseYWJGFKzM7SBbptZAGw3v+MSPmtSEdsDYKWHtdj7HxeBIpCpsGj/3FH+2JYpAI3WzZK0PBq7xcZEtDs5MWdmI0ljekeLwse5mYM12x2G5+wwsU0vUS+xP1LNo4OkyEmQsNVVp0gD/ANVg/tWCY87FojGuQFQha1BFrJIaX/0stX51X4wLniuk0Y/8U/LzWlf30+31vBeekGr1dogiULVbLp9B2Hv8t784Fd3YsVQEMwoawzG9R22ILJVfzsfph/Uc0rKArMxJDEHavQFr6nbn2x7kwNKGl2J1E+TY0g46d8NfCnS/wEOcz8xQygq1kaSySMKXQNWqgLFm8OV1b7BVeDkubkDNYJOw3POygHEuXzPpdWZv8PSoHBPcDUfp8x+9Y6zmupfDCKyLFJKXGkuEkJW9tQMhFEc7DxjlXUMkcrmXicBjFIVN3TBW5/5WG/2OM7zZdYIs9mdZQgk6Y1XcAUVHArwPBxY5vqCONRkLEawFKgE6pS4Y7V5vc3e3GK+YqUYhV/xNiDvVHavbFmmXsxqY46JbQTS6h275r1AHcE3vti4t5oiVE8ueTuCTvA+pydrssbDVVb877jAJzijMZdxJ/h9vU4Xgq2592r384KXJfl+mFWY6SpHqJUoNVAfNRu/bAuUgUh/y9Q1OLvgBCRXtR3vzjSfJ0RDirHx5hQYm7orUljTZXS9sSv05+uPc9mFKEiYEEEBNNG++WuvHp3v61hZfJqSmmKywQEE82jW30s0fpiFMovcywMZqRAxF/N6nF/S64xD5UUqB0nC5guHIGskOB4s719R4xoPhr4m/BOJAwcPGI3jqjp0kNvWxBpgRd1vil6hAAARHpLRKx34JciwL2vYUcFdOyiOyjtAglA3qHHaJJsn02d7/AGwkmNtbL6T4rSZXbuvE4WSkIOlr0EAODdk3sV4Wr3wDmumnMyFDnFdIXEaszsw09uRi6gkgLUVaQeSo9sUMafk/4Yqidfm7G1+NvGNz/TvoPe6hmssjdkCFmGr1BfVGu4PPpkdb5pjvvgelZSdsosomZ7jxDNqFpH1tZDd4qyjgsNRcFl4u7vDZTnHSOMzIVzAkUAaRpEZAZLVbVT21IRTRobY3U3wIy5t0V4HH4aKQdxWRQEKRxDbU4NqLBu739sYvqXRs9l5VjkyqB8uHJrSQ2tibJDeo7+lRvQG2H7CcWmU+amnDxZ5pAZJXZ1YVYZGFkrVDeiBi0ihzKxi5oVCrGEBQMZNUOtUJ7Z1BUNVIaHA4xTOsrrl4OzTbmOkIaQOwo7/MLFAj64vAZ4lcyZNGMYSmsUuiERk0Ce4CuljRoEk7XsvD3kJXRMOmZtmps3FUmYIJaypzBDoQRoNAgMtkaa+mDvgHpUzH/aTxCVVmjRQUJJPdjDFQPSqqp02RW9DgkBHq0g1SfgVURMJaNCpGDPqKkWyU16PArcY6d/RTJE5PVMf+HRtUYatOtZNTODzQdVIvhlJ9rcl6CQd/WOePL9NXKRIFErLGoGyoiEOTXHKqP/V5xwrrPUkc5jTdyzB1N3Sgykht929ab78HfffpP9ZevK+d7SzRVHlZVorq3kQGgQdmYaa9q3sHGC+EZhoaPVEGM8TL3Fs7RZjzY9OooN9tTIdq3lOlVlMi6f1TLjLiGTvjUhVyu4F5iOQ0pcA2iAePVR3oHDT1mJjMW7w7zTGw113GjIsahr2VgbO+x3qsXMGfVp/zny+vuZUSO9G2UOzkkHcBgFc3Xy/TFJ1p6nyxZ4mkVE7rCnGruMfWVJVyF03W1UMPKQtk/WOtQSRyCPva3VUAc7BVkLAlu4SxIr0laBuieSH0/qcSRdt0c6kdWYNxqeNgVU7cJRuvmvwMWWfzv5EoE0RjKMuhQPVJ+MLghC9g9vfuaa0ejnfAfUeoh3zrCRSJStUpGv8AMB9P+UCiaxT/AMrv5sS1okj+JAGkdYaLzrICH+RQkiqgtT/m1XwSg9PtvOg9dj6tE2RzsDhEA7c1FmiJXZi4UAE+dgCK2xzdc2oyDw9z1NmUft6fCxONWr7sBWL/ADHVYTmDOM0SI5naypDuGVEDKNPlV31Efzgg+WJPASxlIoPiv4bm6fmGgmH1Rxw6+GH8VXggjFNjt2Yly3V8p+HeVHmQlo5hqAVjwPUqnS3DbVwRwMcYz2TeGR4pVKOjFWU8gjGU48WWnZBgnIyqCdShrBq/DUa4538YFx6MSnTsGrLuTKLe6AGhY1VvQvbxv48YWKUm8LHSvHj/ABXz8GL8KX8vn/pPNGAvBDB2BN7UAKFe4N/zi1yvS0IjJWRu4EG21FzJZHvWjYHnf2xW5jL1ppw1prP0J5X/AJsF5ZJAAFmrUqgDUfOohfpW/wBr+uMorOjR62RQ5RdIZg++kbD/ADFwT/8A12HnfGq6VKMx0rOZIBtWXcZuG/IWkn+wCsGr3v64x0MrhSQ9DZav3s8ew33+uL34W6ocrnVllYPHG3bmHIaJ7R62tvSSf2GG2nHQd7MxjS/Eyd7L5XOiiWT8PN79yEAKT/zQmM/cNiv+Kukfg83Nlr1CNyFb/Mp3Q/upB/fB/wALETQZvJn5nj70PJ/NhDMQB7tEZR99PPGMSzOxiyAeLxZZzIJGv69VFrKkChKY6oj6Xqur9POK+FLI3C/U8e/jB7SzPcJYHYsb08C5CNVXV22m6vxeNI60S9j8plQ0rRh3VVkIB07hfVZocHYCvr9MRnKoGb1OE0BqrcgsAB7ebvg1glcnPE5kLAHV6jf6iAaPvYf7bnDpBOzq2lGLARaNq4tVI2A4BH2xrx8ujO87BmyaKXHcb0/NQ+b2A+v3w7MdMVEd1lBaMKwFEXblQB7EVqxHBm5ZLAVXJ+bbdrIAvffcjjBmbOakuNl9THS1EWxDE6TvuQ17c4Hxa8qBck8sBbKqSSXNigbG5Jrj6b+cenKKDp7jfOqsdJqje4G3FcHEkckx3CiiASTte/pO55sbYi/Eysdh6kIdjW9g0C180T/fCfHpDV+osllg6HU5A1hQoBq2Deo+KGn7740fwR1xum5nvxFXLI8Th7rYLJtXuVA3+v3xR5NJ1BVNJDMGrUD6xqC1v84tqH1xHHnJtSldjTMK82pVmP10g4VJLKyFu8M6In9QzJmu46Q6WiEOhnYKRYcAuSSDdes7CqOxsalviwS2Jsksn4gq2qKXUHKNpQxMoIDKy16WJv2xw8ZmR19KikILEDzsqk2fsNqxadA6tLBJCkhk7Ubh6ViSilxqK0a53r39ibxD9jZT6kavqPwpmO5FPl8pmVSMugRdbELqc0hI1WupgbO9e+MxJ1CGNGj1T6o0kiVSum9cYUlhq9FEbrvY2x1vP/HOSQygyT3IkkVImqg0kpV7sca607MKI8Y5T8SyPnP+J5uNSNRAdhFEkTvQ2FmPUQTtYAvk2rppES43YOM2mZeONDMZWCRRqaIZ2y8UJsl/SNS7bG1IBqqx9I/C+UVctNEQGCyzLXAFG6A/Qtk6RZ9JXc44r8JZw5bMo0pI7EmWjlVUAa7lRRasQwCsHP8AmKjyN7r45kkyJlgyc7rJnH15gMR6WKAkR6VtSwYFm52FVRwm5NUJJWZr+o2SQZ7qLvHQV4lQq1lfSoHpv9Sqd24+uK6DKQuYIRC4UyZVX0uA0neiLPZY1er5aoVzR3wN1XoCRCUHOB5BbUotX0hS1sW5tiBsbo8YDzEMi61/E6hlgrx0716mQfl38tFgTwdv4Ka2gu+y0TpkKw6jlyxSESly5Gos0gAYCStFAVoAbbnEOU6UhkkJy7sFMAEerYNLpsX3A+/q07nxqPnAOWnmXLpKubZAk2hIxI4KWllwAdhyNhfP7nS9MMMrj8Ywm7joWTgqspRmZ9YIJrUBRseRil5qSQnjLZ5D02MB2XLO/bafZnBB0tCFDBGBOnub6eSQbIsBnxB0tIo5mWEppzIjBL3Q7RYpQNHfe/2v3BZO1JEIsw2lwG1C1ZNTaTYVjR9IJptxWJun9JWaQxtOR+foPpJsU5L81fprzzziMvFD1my9zPSlDwI2UUKJ8vEtkr3Q8f5mp1I1W1HUPl4xWfD+UV4kIhWSQyT6bJJbRldSLooghXpgK9ROk2MDdR6fHo1JNIyrAsqIwsjVKEZCboV81gb2BisjgQwtJqOsSKumttJViTd82oFV++C/YZr+k5h4M6e2irJ+HRjGv/1DGhakAADgliUql39sXX9QOjpm8uucjZTmY1qZQd2UDk+7pv8AdR9AMYyXosInzUXcciIDttoI1XNGlstEjZya2s+eAdH0XqMUalYw66XZfW2qwukA/KtE3xW1Y1S5RpmbdOznWFi7+J+k9lllVahm1GPjlTTqPoCRX0I+uKTHM1To2TFhYWFhAWM8UtqpUAkFRxVC7F8WPJ8YJXPSWi9lCUVVX0+QHKsTdE0xPsQAfGIZs6hZa7gUa73sjXfAutr9xq84fH1JQWrVpJFe9CJk/wD9ce22N1V7M3daA2DIpVk2sAkjg7kb/UH9xh8sMtm4yDIQa019RQ+o3+2Cs51BGDgFjfZ0k0P8OPSx24+n0wRmuro2li8jMXRmutgsQT9ztt4rCx6hn0LT4rX8V0/J5/8AWn/Bz/VkXVC31uPYn/TjK9MzrQTRzJ80bq4+6kH+Mav4FlGYjzPTiCTmYS0I/wDvxAvFR/1DWv7gYxZxnKrwWi7+LelrBm5Ej/wnqWEgbGKRQ6V70p0n6g4ClJDlzH6aqq2FpQ399wcXOdJzPToZat8m/wCHc2Se3IWeEn2Abupf1UYp45vQwLbBaUeSWo/2rn7YqOhMLbqCMN8uaBBcqa3pQP00oNcb8nfDznVYK3aYtrDVfJXbStDgrZ+hGCJOooyuxm9REoIKD1a40C1t5IIJ8UD5xDks0KU61sRhVFkURfkcXdasdEZNvjf9GLSWaKrK5gI4YrxWwJHBB5G4OLRurQ9xXCSbOZKLHcksdN6rAFgahuausD9SmYu0a6WuQMpVTZYqBsPr7VzgDN5aRGIkR0byGUg/3GMXJxbSNElJWyeHNoF0kNwu4J5DMeLqjY+1fXEeWzIUuSpOoUN6o6gd/fYH+cQSxMppgVNXRBGx4O+GYjky+KLfL56JGUhZCFYON9JJ32sHYb8jfAeXzCqVLKSFVgd6skNR+lWP4w2PNuK3vTdWLqxR/t/GJVz7nSAAdJBUabqlrb6eSPffFudk8SPJZhUDg6vUFqjXDqTfvsD+9YIjzUaNsXIC8j0knWGrnYf9d8VxGLrJdDC5pIM24gW/zSeUGnVW+2sigB4LC8QpNYQ3FBkMQzDM0b6QkndZn1ba5PSDoVm1WQNVVibOZKWNkyYhE0qxsEbLnuB1kJskKpLEWa3BBG+FD1bLRwtFBlSJpZRpZn1FUAXSoYVvrGojSAb8AAY6l8T9Si+H8guXgps/NHTSAWy2SWkJ8KHLBFO1m96OL+o6EoIx+QyckOaifMxSADNrIMojqzM5GmDVb+n1qR6xwWHmjWfF3Us51BzN2o4UlJbSJFsAoq6pGYghSsYFkKDpxUdP61GrZdu1I7pJG0lN8wjfV6a3DEE2SdvGJG69l3Uh1lQyIEYr6tAHcrTbjVeoWDpqjzilw7YvN6E0s2czBnjOWjMuoqXrSVMhB0L6gjF9B0iix30+MVq/iMw0jBFHdjUNZVBpVkC6S5AstGBXJ3oYN6f8QwLJI7ievxCTJpdiW0BwEa5AVJ1A9y2IogXeAukdThRNEvdHyG0N2UkdqrWoAIYercqQSBvibi3lhlaQKxmWBIjH6JJS6Wu7MvoIHmr2r3xdZ3O5syO8kMRkJklLXwO6ZJV9L6a1kgj5hwCMVUnVQVywVWuF3cguaJaQMK322ABI3wRmupozjspI4CzWWsE90ML0qzUE1Xz6q3wRaTtMbV7QyaCecxzaUiQRgxm6RUR9Hks3+Jt6rJJ9qxP0nKZzvSGKlkWajekapakpRtVkdzbYf2wPlsxcaRPBKwMbC0Y2w7qvqUFSKFV55vDsp1mIPJI8Nlpe6iqaAPq9JsXpGrx7YFWxZFmWzUzIKUCeCkVdKr2o2JoX8vqjJrkn71iuaCRYFex2pZGAFjd41W7HIoSj72cHZYys2X7WWZmhjorpZ9f5kjFiK2FNX7XgVYZHiSNYGJEkh1KhLN6Y7U0P0aQa8dw++JZSDkizEjNO86oZUEjSFjv+dpUHtgkN3IwarbSDtiwlyk7PqmmhBQKXUKF0q6mUNSKqsxA3qydgT7VnTJ7/ACjlmkKppIjFPaytJqJ0MeCVIobAbisGS9QYBWbJlRKsak0VVwsbRro9OxYWSQW1EE42hwSz/siXId1SNWQIsmsOutbXSQwZgARZAJAPBOzD7DK4u55ZZdTiMqmXVUIANRjUQoYtveonncm/bFTmx6iRwd/55/veMvFy7KhjBDhYWFjIssOozhrAKkdxyKWtjp3+xrjxg6OVdCnVF8qB1ogldL3e9HfTdb3WGnIKGlqMlRKY1JaytBj4Is7c7jEp6SoMWqKQCRYz8yn5o2JYb+SLAPAvG6u7MsNUNyqpbCTtn8p6uv8AMCKr9VXWG/EaBWTZdmetIq01DRtQ2rgnc4rkgUsoAYgpqI2vYEmq8bYfmMsgVmGoEGOhW1OhY2fcECvcXhyk2ngFGmsmj6bnOxKJYljDI7EMG2DB1Me9bewHBBN4H/qX05Ys60kf+FmlXMx/QSWSP2cOv7YBzHTVWKxrNiRqKEVocLzW/O58cYus4n4npA5MnT5FskV+RmACPvpmsD6OMLxXYeGqAfgGcNM+Uc1HnYzDZ4WSw0DV9JQg+zHFDR1hGXcMAVO24NUfb2xBDKUYMpplIII8EGwcaP46USTJnEACZyMTUOFksrOv7Shj9mGMUzSiFcoLK9kUO4b92DMAL80ABX/fBvRej5eV5ZMw/bWJI2/DoR3JSwoiOztR9R2YgeMUUDR6VuVxRPpH6Tt6h4rn67YbBTEnW/dJOmgSSfG/NtwMbSaaSIiqlbO9/BbRifMJ07L5VYo0RY5rtnkZUYjuEMz+nucbXXvixznxK0K5hbjZ1fMCNe9rulRoxTc1biqr01is+HPgePL5KPL5tpJW9czxpIVUFUS11BlPpUqNjVsfa8XPwb0zIPreHIxqIq0u5DsTRPLk0QPJPB5xjdM6UvLZWfFXxrlJBLF3cvKPytIYCQG5H7o3UggLp+12MYf4i6R0qWQmGOUDuSD/AIYtWgAdo1KrKdTah6SoA3x2LOfEBQkfhWYghLGnTrYAqoPLWCDYFbjGA+I/imd83MJ4tGVy6lCLoGQlfO4LagADXGoecOKbYm0lo59n/gekZohmCVNaJY9BO4Gz0YydxsXBPgY13RPhbJ5bps0sspfMhNZRWZVBKalTWmky0FYkI1bN7asCN1mSYoriRFlaV7UMp20EUdtq1gb7kAWN8V/VpEfIQ6e7oUxg7AFkjSRH21GmIY0LI9R3xovDRk3Zms90SWSR1SERuNIEKyaySUDUgLM7HSQSLaia2O2N58J/0rzOZZp+qySIuoeksGkk2FktZ0rW3k7eKvHVsrB06XKIkYg7Uy/lq1WwO1+o6iSPN3jEf1F+L3h1ZHJyCJYoqZlb1giQLQb9J0Anbf1XYrEpcnSFlbPPj34O6WkCxJPDlsytNE7BVPP6+0gKqf8AMRtzvvis/qP0yZsrHmswyO80Uayds2DoDNdjYcg7Eiy29UMZbqGYjl/EINDOIYWMuuyXIjLab3JNtqPI3/dfBuVGjW6iVAHGnUxLW8KAaQQKGth4A16j8uNIwp4YnL1KjoeYBiESZlYn0yUWITRqlgupDW5RWO3sR+rD36qjZmFxJFQzsspYx0AjvHRYGjpIBIF2PcYM6l0KONZimUcmIR6AWJDB40LFtD2TbbaaA2vzikTpsffzkfbeog+gBhaETIoLGwDQJHncg4coyivnzolNMN67mwcvEO7Ey1l+2i0dGmAib0hiUPcPq1KO4fUNhgmXNyGQ3mYr7mq+6hHY1MdIp6rj8kb8bbY9zHSouVyjaTmTB8zbIG+a+4fzK2J/w/pjO9SyqrBlnVSC6vqJIIYrKwBAB2pdIogcXinKXh5JSU8GozedBjkVc3ErSEGEra6E0x2LUkxD01oI3rFf0/qKCedhmBGpzKS6tBGtFaS6AU70w9BoG9+MFZTpSERlMtqDRQ9zltKlHLvvejUQvq2rcCrxH8PdIDrGwgDllj1D5vS2YlV3rfTSpWr9NX5wnKTpv58saSyepnV4XNqpZi4PqGlLT0E1sxo+gbfXfFN1HPK6QjWWCSSErprSrOrCvBv1GvH748hgiEuYQhSq6u3qeqqVeGBAYlbG+294sphEAJB2NDTQ9sFUBCaZDIrBfCEqjMwtqUjbEylKaz8yNJRY/PdUglGYjE8ipPM0il02QBiVDKgPIO2nYeww2Hq8TRshnkTW+ZrUPSqyCAoW0KT6ir6gt1QoCyTU5oJ+HsdvUMw/BGvSUWvrosGvqT74NyUMZbKemI6oJdYLAWQ04UvY9LABa5ulPnEubeBqKWTx87HJPKTMUVmRld1Pq0bHZEJs8jYD3wT1bqsTWyTyNrky7adIDKsMJT1EIo1C6XSSKu7ODMvkXMDMmXiLMi/hjSMzGkEmlWQ939ZN/KRsdsU2bijXPTqqxFA0oUBtSABWrSxq68bc1jR8lS+dkqnbGf7STt5wXIWndShuhpEhZtYB3Py0KO98YrppVMaALTKW1Nd6ga0ivFU33vGm6Nl17MBUQ910zIQ2NRcaQl2NmFnTZ/jzXdfk1SFXdC6wIHK73IqiwW3t7sFga2xk1aLujP4WPTjzGRYdMhjXaW9TMrKpP6SOfcG9vscF/hmWPV+IADBVoMb3QsFIv5VrT9CRgLOdSklAVzYDu/A+ZyNZ296GCukdBmzFFVIjJruMDp5ANe5FjYceaxonnBNYyAByrAoxJHBGC5MvJpJdiAzbr/qUbWOBQO3teNMPhdoTt8wVjqtTw2huD99j/fnEM3QJXUEsNuAWXi9Pk7mxxzi14bohzK89HkZgvfLXqB3ND0ht9RHzHnF58BxLFmu1NKDDmU/DSr/pkGlSDdeiTRR9rIwLH8PuW9R8nijdAn61dVv74hTpIVtwxFKQBsdyPI8i9vfFfTXoTzZns30uSOd8uVJlRzGVH+ZSQf8A2x1XPf0/VOl5aDMZmKKbutPrkvTGjxjXHfk2qtvW6t43xb53p80OeymdWH/is3FTowXeRIqlHqICF0Ct7/MPJxRdX+DuoSBy0d6G06TNGdAdtQQW+xJZSSau18AYiPhqtlym7wjJL8PZAA6uoSAiqAygYsSdgoE9k+caT4V+HY8sW6jk5TnI8ssodnhESIRFubaQliFawAMBR/07zjix2xKGCvH3Y9UZdqXVT1RWiKNktQB5wTH8A5qpogwjU6FMffjpgHKo0gDUbkU0K2II5F4XEpSo2s/XZZ1gm/Cu8ciMzvGHGoSQqkhUEWoUKRvd0TsDgbI/FfZWLLnKuhmc9lEqNAjQupppWAd9T6rY+onm6xD0H4ZzGWngZM0hMMQuprVoQshS1MhGltTGuFAsVjSHoXUsxl5IJ5MpKHa6ZWDBDtYKuQoIBK1VHcHbCcS14mKogzudeQuI4pG/DzZeWQBhaBIyrIRf+INBYgXsQbOOb/1Qb82eXRmEXMEBdaUh/MZ92vmuFrzdnHT5PhHOM0jlMvckgkP5sp9YUoD6gQDpJFgcY9Hwr1BYtHdQjwlx6Pl0gEGA7V49gBgTJk7OZdO6xGT3FnahmhMQymyJVYBCAoDMHUEgWvqsHFr17NhNcbvC0QWUsxZS3qcGEgklia2AH2OLv/cTqmsMU6e4BBNhQSA+qgViGneyCBsTeKP4s+BWjVHzC6RoZVCyK1yA6zTMVu4w9AqNx7Y6YSvFmWsjslleyvaOWR4j2u0RZvVHl+6xIALAu7eok6TqHAxm+sZJZZJC0UqkrmTats5iy6SoxtjfzHUFpa00ORiyz3R0oRsjKixOSqsCy6WoLqfb5dJO5FgrY2OM/nuhSxzRQvmHBPdjVmDjSi2AACfldTuvgMQRscVKPlqhKVvZD0jpkBjQus2vtSzl0arWMuugDQ1A6f8AEN1ZsUMSR9IjidpBNOiqwvSpV9DZZpa1UPVto3ABHqquATnMxloYtM1K+smOhaEEqysGHDA3pOxDbg4uounZ5W1d6F+4zNpamVwoELGitaAsmkLttwNsZRppJIp2tsg6Z065X/4yaJInijiYatQ74NGgw0qoHqrnxgRvhuMuirmd2MiOWSvUkIk2pt1YkLZog71gtJM5B3MwssDa9MtAciMKY5EUqANGsUDR52NYjyuZzk/bnDxRqvdbuGqsJHHIzqAxsq0a/L5uq3wpJLDX/ATfTKiWSXtRy/iJCZtUTDU2wTRsTfqUhwawXmOhxWQsr0BOBaWS0K6vFUr/ALkVviObpOYRFQsg7clhLAKF2VNZJFaSyKNztXA3w/P9SzKZl45SkUo7sMvpAW5LWZmoHcgm2AvYVjNqsSQ1nTJZumQRCQ9yfTGWjlCjTrKsgsWKCnVelrO31xHk+jqDKjNKZgXWJFuPWqLIWa2Vr3XT29iS1Xg2DqEkifmuWEpUVHGgBaR3Uu/5Z1v+WCNrPggjAeS6RGRDIzTXKqm1QinbMSR3qo2AFB23Y2LBGLcVSpCt2yZujxLI69lz22TYuD82VeQqdJH6kvberGx5reoZePtyOsbK2qEj1AqoeFmYbktuwBWydgbo8v6FkjO5/wCIMTd2Pc6uWk0lyQdil377nEeey4Ks4zBcOiy0/wAzHuGP1AEjUvqO5J0n6mo60V3sul6Fl2MCFJkYtl1cqQS3fy3cujYBD0FA5Xmjit6d0qJ8uJmEpIM2oKNiI1hK01Gv8Q6ua9PviDMtKJIYTmdSr2zG4dtKalVgR5XTYBoWCCMG5bJyxUq5lAUMraT6lC2UkaiCpLdoemiSAmCKt0kDdbZCelRLLKrd0orIoA9J/M4JJRuPagW8Vhi9IjJywuS5Znic6D+l1A0CrJphY3IPji5I2zCZsKsyNJPoIdgrKdYUoSHUhSAR4teBWG9OgzEyxsJQEieSQFzfbKhHkcgAk/p9ySOMH4DPqMzPTY1gLDu9xVRmYg6fWxAWtG2wvUWo+Bg2fpcUeXNxOX/DRz93jSXlVQK1UY9JqwuosRwMC9WTNJG8crLoidIzQWzas0YJA1FaBIDHbittghnJngZDO3bTTUZc0bO1DihX7bYbq8IF9wTNZZkamFGlarHDKGH9iMLFhP0k+kmZGtEa9XGpFbTv5W9J+ox5ifpsfJGn6R8LwBBLKSz7DtrTKGFWWbgg77DYVyb2v5bIDBoQF2VV7fyr6jQVwp9QO25/k4oJsruNSqbU2XYgWCx+ZdIHjbjE0TRVbLGAK31tuNJHg0QGI5OOmMVHRg5NhsrMxYahXqUAMgJHPGu9yfF8H228GbFi2Gy/5QCKY7EXvvZ4B3GKeXOxq1F41quBdHe/J2v3P84EzHVNmHeH2A5Pvft/8rFYJyXL9R0nZrJvVdDfngHf+f5xd/CHWUTMdwxLLJsE1vpCUtg1p3Njb28b74wsfUQoIs0wI1bVyDtf298bP+nXw+vUO5qLqgcgspHpJUEXakeomv2xM2qHFPkdEy8ryGPMTOR3JdMYsaU0qwLjVY5JT/1E7msafPQqY27tOo02rIhDHam3Xcj38Vipj6P+bldz24YjYIFa10hb+pZr+ujGT6vmJ5sxk8vPaCVI3cAKpVm1AimvjbY4wSRtZb5fJSGaUrIIlLIA69umqRNhZshRtvtt+2EmRmLf/q3o9uyBEQfzyDuTvt6t/B3vjFQnwfcTSapdQEIUaUN6xGXPG+ks3Boad/ODIPg5FzZX1uiSAMDpGtOwXNVW+sAUP5xparZFOz2foOcKUM1OrdlCD6KBBYldSm7C0Njve5I4Ly3wpnuyt9SkBAbUC225UgFgbsAE8/2JwzIfCmXzMcbKsiApHsKIJIUPqDCwwbVf0GDF+HTmYUBzMlUwoKm5AoFqUazSj5qI/nE8x8AT/drNBo2PV5KEj36l4ZqFA7Ek7UbAvasOzfwlmhEpPVpRpKWxYAeBd2OD7k353xFmPhKIZdpO6zUncQMq/wD0g+4rm7G398AdW+HI1SVXzEnbjLl0RRRKJG61qNXT3v7H74pSt7/QnGlr9lyOiSmx/tqQEHSRri2ayPFbn2553OMt8dfD5kho9UfMAlyELKwuNJGYkIaG6lONi1H2xYv8JRRSqBmCxEkStrjGkiRzp00bsVX3P7YqetZQ5eNn1KWZpsuwC0VDKx1eKLKxHFYvHr+iVfp+zHTyZqBgJJdbBIxZGpghVqUHcGhYYFfO94Gn6lJqDmy+qVmOoNTvl6bZxW4VSfNbDesXXxJGySrRMmqAMCLDENF6Re9ED0k1vinzhR50BjVdUrqWBG7aBH6RR2B3r1bk7+2iriibfIGyub7mWhjkCFYRIqBlBtmYkMDRJALrqW6pFrnF1H1lA2lctA7Kaj39JEkauRdAH1pQYkUG8jfGbcQpDE5aTUe4ppRV7EMCWvbUuxAvTzzg2Hp8ThanZO4dI1DYBIUQ39zJsB+kH6YFVJDd5C0aOVmiXLjUvajA7oNQuqa2OlbZl0j1jZdRtfeDJzfho1jbJrIsrSaVss7xyxRbodJ+RowQ1HlhWAlWJVLCZyGMbAaV3WJRYO5IayNI42N4jMOrLNJE0ncErEngaFiS9/8ANbHYHgcYjxNZ30VBilzpzQoQKhlbtLKTUYHcElfKBr3UFr+WvSLwLmkOcaXMsYo2cswjVSASqa2ob6Rp4s7nbE3TMvLJH343XuxPqUWA5It7UH5uCdP+k/TEWTmkhR4jAHYoHVjdoJY1UNSmiGR1oHgsPtjCTlJpyNFS0G5HI5tVHblSigCA01gRfiKW1OllVyb2olgDhuTbNQvHGkkbARuF1AMsaxu7uakW1KN3Gur3NXeGJ1BoyIpMqpcD8sAVv2FiJYUdYpdVCqazeI2zf5it+GYR08ZXcktJq1FSFA1Lq9Io1pF3gSVBeSTp8OdysjCKlOtCTaUSo78bW9UtLrs0KG/tgfq0s9OWjRECpDSUUUMe8gRra9RUtqBOxO9EDBEnVV7sjtBIsZdF2JBVVheIg+NZDBq9wRwcB5/OoUkRVkpjCULsfljjdCSoOkkkgjnSLAOJxQ8s9zcOYLxTNFZ0xBQBdhIlEYZVNjVGgbeiwthtvg3LdQlc6zlO4ZTILVXpkLMZAlWLBkI1b6fT+8sfXcuBFvOTcRkUHZe1lzF6SWOrUdxYGkekbYhyefhOUEBmKMY5FOpSUUmaF1FqpaiEPvRrizgT46YNXtAplllzIkiypJh0flBGYBYwqgOALN6fUTVknjHnS+pLFGEfLh1cSerhiHCL6SVItSho0fmbBzdShkzEz91kRpo5FLqCWCFr+VGp99rpebwMOpoWyxMhpI5NXpFqzSTELsu4IKHzWs8cB0t38sTb9APqPU+73KiRBJIrjSPlCqy6R99Vn6gYhyscpTtpEW7rDSQpJJS7Ckc/MCRv4xPnMyrZXLp3CzI0tpR9AJQijwdR1Ghx++Dsh1GPsRQtK6kfieR6E7scarWlWajpbUAD4qtzie9lVgD6hmMw7+pCpVUTSEIoIioNj5pRf1vHmNDlOp5UIobMOCo00BQobCvyG2IAPN+9cYWOteHCv8/6MfqS/j/ZL/v3mdgI4NKh4RcQNg2STv8ANvzxj3L/AB/mwqARwHSDX/DqdlSQb1zsT/APjGNVmUMA+xUE0ebrb7/9sTSJJZ/MBNeDz6NRr29Jr+Rjn5YNKNLkPjfMx6EURVGe8LhBJPb3Br9B/wDN4IPx3mozGfyD22MouAbmQgMpG2w5HH34rGZYPalSLJ0CyPIqjfijW+2JZ5ZXHqo+rTe134F+39sJTwwado1WS+NszlQ2jsOGAJV4Qa0SkDyKJ5P/AHGNp8GfFmZzMUkjmD8p409MQGolWbW2+7DQKO1b45DLmJW1RtuRqvjgMXYbbVqtsdB/pYJplzMQUMSYnNc+lZBvvtt4+2JlLFoqK9Tq7/D0uYiMck0NuqklEILkBD3Na0dW4H1BO2+wGZ6IYEMn5EoREGtwWdlZjW72eTzYNAUdsG9H6/mWy6z/AIVXCitQatgFDUu5PyjjjEWdbMypIi5MopEcfNldDWPAvnnxjVN0TxRJ0zp88kaOogVChRd2XSL0gDQfSbOzLvsLOwwGfhGaQxFhXasAnMz1sdO/rNFvdaJ8+2Cuk9QkiUZVsq7MlsdJ9XzhlPFVYrnfEvT+vlvS2VmILO9oCT/ih6qhsCKOC5BSKjpXTJbaOOMkwv6vzpVNl9gSJBqA8DgUDzgrNdNkh7jmKegA2pc9mSovbju+rfx4xH0rroimmlaJyJXBUDxUlkb8n/qK84n6r12PRJCFlFxKg1ijessSRe2xw7YUgB+mVqyzpmu4ygKozuYIFoB8pkKkeaO3jjCyfQ9Y9cOak1s+ojNTC9lU3b1tpAJPNAeBieXrKNnI5xrCLov32Wj/AH/nB3T+uw9p43kdCzSEGiQAzAjj9/74LYUgDP8ASY0AkeHOL+YpLPm5j8pOnctd80Tx4xT9Q6SpCoFzPqZ5G1SyMO2QKNE+4Ft523xqvinrcMsThJSS+ikoigpaybHn/oMQw/EEQmgZpGr8N22NH59iQdvod/t74TbqxUrOQf1Cz0mWzQhVWCrDHtLbH5f9XC+w4GMsvxBKDYEYPvoGNV/W2RW6mzrIJA0SEEHjdqH7DHPziecq2VxRoP8AejMkKtJ+WbUdsen9sPk+Mc0RGr6CsZtB2wCOOCBfgc3xgHK5lWdmaQqNSNZHOm74B9Xt498edxNSkybFtRNXQ01uK5xV4uye6ouW/qDmmVkkETK9h/yYt1oCh6fT5sjm/piKX4um7TI8UXbmQptGFNAKAQR5BVQTVnTRxm2YaFF7gnb22X/33/jFjLmzr3dSNEoHkUwZgAL2tm/Y4hN1spoJ+HupBUaNkdgAXAQ0S/yrZonTTEUN7I+xgbqKrKG0uCscaEat9SBAeeB6dh4222wZ0fNLHOshehY0sgFgUAxq7Fb/ALi8WzZjUt/i4nYQmPcizOSulhrYEsQxHeI2CkHxi0sLJN30Uuaz8PdGmRimiYaioGkyq9CqJoFhqO550+MGZrqURk1rPeqEwG0N3oKavkC6CDsb1jmr2w7qkR/DvfYIWNdRUpq7/dUMLWyzadV0dJWzziHIZPVFEYoopJO0SyipGI/EsCTGUNHTQ5+UA34wcnGWBUnEd1KaMwyVmEfTBHDoAYF3WSMllBAtaU+s0TxW+CMlLqIVMxENSx6NTBdOntCQbuNH69j8wBrkYkh6YtMTlkYAxCMjhldowSONfNavBOM/1zLIix6Y2U6pQxJsNpkIWtzwNjsNx5w5uUG389BJKSRpuqqlxEnLMrEmPeho/CLdL6tI7l0D+scb4qvhvICSJT242XVN3mY/Kqwo0epih7Q1atJBGtrXasT574egjZU05gFiT6q9KqENVo9RIY7jjY14wFleiRTOArSxhliKhkLka5hGd1C6qBsUBZ255XmvkVjQRnMkyHTNBGrlcwVB/LYJpHbegFBpg+kkEtvxSnBmf6Ii5mCM5cqGzEyaQfnjQpoomr5Pr/VeKDrGSiSRBGz6HG5fcrUrxngC9k1VW114vFrH0FGkRTnqkF6WI2VEzBiFMXsNQ7gWgNP6sTl4SHVZJundLLiBxllt5FEi0KCdxwxIIYxigAXIFVfnerjyiFcl+WtyO+r1H1juUNX+WtxY8YbNlVbXIMy1NAZBr+ZiJu3ob1Hc1q5O2K3O5dU0aXD6owxoVpY3a88iudsE56wKMPcvvwPbCKcvqJjRrq71Irc19ePHGFipzc0sDGJJ2KqBRR2C7gHYA/XCxop1jiTwbyAyMTz7AftW2Jhm9vkXiht/o0/+fvvhYWOa6NqIY5Kra6N/+MPMwojTy+rngb7f35wsLCtjaPVmGssQaOrYHiwa3+hI+9Y6T/RvqKRS5iQhq0rYHuUkXyd96/8AgwsLCcmkNRydA6H1mJMh2yWEgWZFAGx1vzfiqxoIPivKlxIZHXTqXSVJvUU32vYaTthYWN4q0iG8g+U6pCZyolNCKJQ+k7lHthVXuPf64P6R1yOQaBKdWt23U/L3rqwPK/8AvhYWKaFZUv1NZJ8m2uwJpf0nYGX0/wBqwZ8QSlYp0ZgzrDHdi9+63k87VhYWH2BadTFwTEadPbfXt57S6f8A59sR5eP8rLalQp+TotfJQ6v3848wsZoYN8M5ZS2Y9CEHMlWsD5RECBv41Vt9cOz/AE+N5Iw8Edsso9qCuApGna68874WFhXlh0cP/rogXqICoqDsgUoAG0soB2+gGOdYWFiWNFmsNpGdAtwfbei4v6fL/b64b03Lh1J0aqdRd1sUkNc+dN/thYWNZbj86Mk8P52Oy+VDyIGQgOUNIRwzgGtRrfxZwNJEtAgEWhI+4cj6mqH84WFieiiPLRqfmJG449t8WuqKWGZtFSrGrWNh/ihG9Ipdw6cDlL8m1hYnorsKn6ND+Xs6KUFmwSWOUWZT5q2atv01wcB5HpkLojNIwLKLUD9Rm0c1wEpvrxthYWHgkmyfS3CSSRzMpQSkVa2qFA24NjVrG303wJ1DpDR98F1YZd1Q876tVFQeBtvfvhYWCl8+wW189yzWbO/imyfdDy90rbUw1KRdM66gp0CxsCBRBwkjzg/NV0UlYydIVdK+mWP0qoUbhWpfPPnCwsaeHBSbT9yJzaVg3WocypSWaONRHSqqhdI9bNRVTRBbWT+/0wXk+u5tipWNGfQac3qMbTtIyn1gUZSxutX1rCwsV9NLxFFMXN/Tsr83mZz+hUSaMQqi8Be4r0upiwtxdk+TgKeeSd40IBYKsSAUONlvxf1wsLGXix4ujTw5clYdDFmpVV1UFaCg+gbKNPk/TCwsLFq62yW/Y//Z"/>
          <p:cNvSpPr>
            <a:spLocks noChangeAspect="1" noChangeArrowheads="1"/>
          </p:cNvSpPr>
          <p:nvPr/>
        </p:nvSpPr>
        <p:spPr bwMode="auto">
          <a:xfrm>
            <a:off x="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4" name="Picture 20" descr="https://encrypted-tbn1.gstatic.com/images?q=tbn:ANd9GcQlNNJpvmdojzxQdRzFk3MOJQQKfRqLVOQ-Mbn-7VIkBbAI5TCzXA"/>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78509" y="2299183"/>
            <a:ext cx="1578808" cy="157880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15195" y="5144430"/>
            <a:ext cx="2205219" cy="646331"/>
          </a:xfrm>
          <a:prstGeom prst="rect">
            <a:avLst/>
          </a:prstGeom>
          <a:noFill/>
        </p:spPr>
        <p:txBody>
          <a:bodyPr wrap="none" rtlCol="0">
            <a:spAutoFit/>
          </a:bodyPr>
          <a:lstStyle/>
          <a:p>
            <a:r>
              <a:rPr lang="en-US" b="1" dirty="0" smtClean="0"/>
              <a:t>Risk/Threat</a:t>
            </a:r>
          </a:p>
          <a:p>
            <a:r>
              <a:rPr lang="en-US" b="1" dirty="0" smtClean="0"/>
              <a:t>Information Sources</a:t>
            </a:r>
            <a:endParaRPr lang="en-US" b="1" dirty="0"/>
          </a:p>
        </p:txBody>
      </p:sp>
      <p:pic>
        <p:nvPicPr>
          <p:cNvPr id="1036" name="Picture 12" descr="C:\Users\Cory\AppData\Local\Microsoft\Windows\Temporary Internet Files\Content.IE5\636D9IYS\eHealth[1].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35515" y="3153888"/>
            <a:ext cx="1685874" cy="1078492"/>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3118347" y="5144431"/>
            <a:ext cx="1374094" cy="646331"/>
          </a:xfrm>
          <a:prstGeom prst="rect">
            <a:avLst/>
          </a:prstGeom>
          <a:noFill/>
        </p:spPr>
        <p:txBody>
          <a:bodyPr wrap="none" rtlCol="0">
            <a:spAutoFit/>
          </a:bodyPr>
          <a:lstStyle/>
          <a:p>
            <a:r>
              <a:rPr lang="en-US" b="1" dirty="0" smtClean="0"/>
              <a:t>Data Fusion</a:t>
            </a:r>
          </a:p>
          <a:p>
            <a:r>
              <a:rPr lang="en-US" b="1" dirty="0" smtClean="0"/>
              <a:t>&amp; Brokers</a:t>
            </a:r>
            <a:endParaRPr lang="en-US" b="1" dirty="0"/>
          </a:p>
        </p:txBody>
      </p:sp>
      <p:sp>
        <p:nvSpPr>
          <p:cNvPr id="30" name="TextBox 29"/>
          <p:cNvSpPr txBox="1"/>
          <p:nvPr/>
        </p:nvSpPr>
        <p:spPr>
          <a:xfrm>
            <a:off x="4712258" y="5163059"/>
            <a:ext cx="1043876" cy="369332"/>
          </a:xfrm>
          <a:prstGeom prst="rect">
            <a:avLst/>
          </a:prstGeom>
          <a:noFill/>
        </p:spPr>
        <p:txBody>
          <a:bodyPr wrap="none" rtlCol="0">
            <a:spAutoFit/>
          </a:bodyPr>
          <a:lstStyle/>
          <a:p>
            <a:r>
              <a:rPr lang="en-US" b="1" dirty="0" smtClean="0"/>
              <a:t>Analysts</a:t>
            </a:r>
            <a:endParaRPr lang="en-US" b="1" dirty="0"/>
          </a:p>
        </p:txBody>
      </p:sp>
      <p:sp>
        <p:nvSpPr>
          <p:cNvPr id="31" name="TextBox 30"/>
          <p:cNvSpPr txBox="1"/>
          <p:nvPr/>
        </p:nvSpPr>
        <p:spPr>
          <a:xfrm>
            <a:off x="7279363" y="5166041"/>
            <a:ext cx="1348767" cy="369332"/>
          </a:xfrm>
          <a:prstGeom prst="rect">
            <a:avLst/>
          </a:prstGeom>
          <a:noFill/>
        </p:spPr>
        <p:txBody>
          <a:bodyPr wrap="none" rtlCol="0">
            <a:spAutoFit/>
          </a:bodyPr>
          <a:lstStyle/>
          <a:p>
            <a:r>
              <a:rPr lang="en-US" b="1" dirty="0" smtClean="0"/>
              <a:t>Responders</a:t>
            </a:r>
            <a:endParaRPr lang="en-US" b="1" dirty="0"/>
          </a:p>
        </p:txBody>
      </p:sp>
      <p:sp>
        <p:nvSpPr>
          <p:cNvPr id="8" name="TextBox 7"/>
          <p:cNvSpPr txBox="1"/>
          <p:nvPr/>
        </p:nvSpPr>
        <p:spPr>
          <a:xfrm>
            <a:off x="2667000" y="6292334"/>
            <a:ext cx="4012573" cy="369332"/>
          </a:xfrm>
          <a:prstGeom prst="rect">
            <a:avLst/>
          </a:prstGeom>
          <a:noFill/>
        </p:spPr>
        <p:txBody>
          <a:bodyPr wrap="none" rtlCol="0">
            <a:spAutoFit/>
          </a:bodyPr>
          <a:lstStyle/>
          <a:p>
            <a:r>
              <a:rPr lang="en-US" i="1" dirty="0" smtClean="0"/>
              <a:t>One organization may play multiple roles</a:t>
            </a:r>
            <a:endParaRPr lang="en-US" i="1" dirty="0"/>
          </a:p>
        </p:txBody>
      </p:sp>
      <p:sp>
        <p:nvSpPr>
          <p:cNvPr id="26" name="TextBox 25"/>
          <p:cNvSpPr txBox="1"/>
          <p:nvPr/>
        </p:nvSpPr>
        <p:spPr>
          <a:xfrm>
            <a:off x="5954025" y="5166041"/>
            <a:ext cx="1208985" cy="369332"/>
          </a:xfrm>
          <a:prstGeom prst="rect">
            <a:avLst/>
          </a:prstGeom>
          <a:noFill/>
        </p:spPr>
        <p:txBody>
          <a:bodyPr wrap="none" rtlCol="0">
            <a:spAutoFit/>
          </a:bodyPr>
          <a:lstStyle/>
          <a:p>
            <a:r>
              <a:rPr lang="en-US" b="1" dirty="0" smtClean="0"/>
              <a:t>Defenders</a:t>
            </a:r>
            <a:endParaRPr lang="en-US" b="1" dirty="0"/>
          </a:p>
        </p:txBody>
      </p:sp>
      <p:sp>
        <p:nvSpPr>
          <p:cNvPr id="2" name="Footer Placeholder 1"/>
          <p:cNvSpPr>
            <a:spLocks noGrp="1"/>
          </p:cNvSpPr>
          <p:nvPr>
            <p:ph type="ftr" sz="quarter" idx="12"/>
          </p:nvPr>
        </p:nvSpPr>
        <p:spPr/>
        <p:txBody>
          <a:bodyPr/>
          <a:lstStyle/>
          <a:p>
            <a:r>
              <a:rPr lang="en-US" smtClean="0"/>
              <a:t>OMG Threat &amp; Risk for STIDS 2015</a:t>
            </a:r>
            <a:endParaRPr lang="en-US"/>
          </a:p>
        </p:txBody>
      </p:sp>
      <p:sp>
        <p:nvSpPr>
          <p:cNvPr id="3" name="Slide Number Placeholder 2"/>
          <p:cNvSpPr>
            <a:spLocks noGrp="1"/>
          </p:cNvSpPr>
          <p:nvPr>
            <p:ph type="sldNum" sz="quarter" idx="11"/>
          </p:nvPr>
        </p:nvSpPr>
        <p:spPr/>
        <p:txBody>
          <a:bodyPr/>
          <a:lstStyle/>
          <a:p>
            <a:fld id="{C5349D12-3EF0-44B0-8484-0F10BE0E01DA}" type="slidenum">
              <a:rPr lang="en-US" smtClean="0"/>
              <a:t>25</a:t>
            </a:fld>
            <a:endParaRPr lang="en-US"/>
          </a:p>
        </p:txBody>
      </p:sp>
      <p:sp>
        <p:nvSpPr>
          <p:cNvPr id="9" name="Date Placeholder 8"/>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8148210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 Large Company</a:t>
            </a:r>
            <a:endParaRPr lang="en-US" dirty="0"/>
          </a:p>
        </p:txBody>
      </p:sp>
      <p:sp>
        <p:nvSpPr>
          <p:cNvPr id="3" name="Content Placeholder 2"/>
          <p:cNvSpPr>
            <a:spLocks noGrp="1"/>
          </p:cNvSpPr>
          <p:nvPr>
            <p:ph idx="4294967295"/>
          </p:nvPr>
        </p:nvSpPr>
        <p:spPr>
          <a:xfrm>
            <a:off x="457200" y="1600200"/>
            <a:ext cx="8229600" cy="4876800"/>
          </a:xfrm>
          <a:prstGeom prst="rect">
            <a:avLst/>
          </a:prstGeom>
        </p:spPr>
        <p:txBody>
          <a:bodyPr>
            <a:normAutofit/>
          </a:bodyPr>
          <a:lstStyle/>
          <a:p>
            <a:r>
              <a:rPr lang="en-US" dirty="0" smtClean="0"/>
              <a:t>Company with multiple datacenters, office facilities, international business activity</a:t>
            </a:r>
          </a:p>
          <a:p>
            <a:r>
              <a:rPr lang="en-US" dirty="0" smtClean="0"/>
              <a:t>Large number of deployed security systems, sensors</a:t>
            </a:r>
          </a:p>
          <a:p>
            <a:pPr lvl="1"/>
            <a:r>
              <a:rPr lang="en-US" dirty="0" smtClean="0"/>
              <a:t>Firewalls, IDS/IPS, SIEM, monitoring systems, notification/alerting, etc. </a:t>
            </a:r>
          </a:p>
          <a:p>
            <a:pPr lvl="1"/>
            <a:r>
              <a:rPr lang="en-US" dirty="0" smtClean="0"/>
              <a:t>Uses FW/Snort rules, STIX/TAXII, </a:t>
            </a:r>
            <a:r>
              <a:rPr lang="en-US" dirty="0" err="1" smtClean="0"/>
              <a:t>IODef</a:t>
            </a:r>
            <a:r>
              <a:rPr lang="en-US" dirty="0" smtClean="0"/>
              <a:t>, alarms for fire and intrusions, etc. </a:t>
            </a:r>
          </a:p>
          <a:p>
            <a:pPr lvl="1"/>
            <a:r>
              <a:rPr lang="en-US" dirty="0" smtClean="0"/>
              <a:t>Physical and information security staff, some 24/7</a:t>
            </a:r>
          </a:p>
          <a:p>
            <a:r>
              <a:rPr lang="en-US" dirty="0" smtClean="0"/>
              <a:t>Interoperable (but not uniform) threat monitoring and assessment</a:t>
            </a:r>
            <a:endParaRPr lang="en-US" dirty="0"/>
          </a:p>
        </p:txBody>
      </p:sp>
      <p:sp>
        <p:nvSpPr>
          <p:cNvPr id="5" name="Footer Placeholder 4"/>
          <p:cNvSpPr>
            <a:spLocks noGrp="1"/>
          </p:cNvSpPr>
          <p:nvPr>
            <p:ph type="ftr" sz="quarter" idx="16"/>
          </p:nvPr>
        </p:nvSpPr>
        <p:spPr/>
        <p:txBody>
          <a:bodyPr/>
          <a:lstStyle/>
          <a:p>
            <a:r>
              <a:rPr lang="en-US" smtClean="0"/>
              <a:t>OMG Threat &amp; Risk for STIDS 2015</a:t>
            </a:r>
            <a:endParaRPr lang="en-US"/>
          </a:p>
        </p:txBody>
      </p:sp>
      <p:sp>
        <p:nvSpPr>
          <p:cNvPr id="6" name="Slide Number Placeholder 5"/>
          <p:cNvSpPr>
            <a:spLocks noGrp="1"/>
          </p:cNvSpPr>
          <p:nvPr>
            <p:ph type="sldNum" sz="quarter" idx="15"/>
          </p:nvPr>
        </p:nvSpPr>
        <p:spPr/>
        <p:txBody>
          <a:bodyPr/>
          <a:lstStyle/>
          <a:p>
            <a:fld id="{C5349D12-3EF0-44B0-8484-0F10BE0E01DA}" type="slidenum">
              <a:rPr lang="en-US" smtClean="0"/>
              <a:t>26</a:t>
            </a:fld>
            <a:endParaRPr lang="en-US"/>
          </a:p>
        </p:txBody>
      </p:sp>
      <p:sp>
        <p:nvSpPr>
          <p:cNvPr id="7" name="Date Placeholder 6"/>
          <p:cNvSpPr>
            <a:spLocks noGrp="1"/>
          </p:cNvSpPr>
          <p:nvPr>
            <p:ph type="dt" sz="half" idx="14"/>
          </p:nvPr>
        </p:nvSpPr>
        <p:spPr/>
        <p:txBody>
          <a:bodyPr/>
          <a:lstStyle/>
          <a:p>
            <a:r>
              <a:rPr lang="en-US" smtClean="0"/>
              <a:t>11/18/2015</a:t>
            </a:r>
            <a:endParaRPr lang="en-US" dirty="0"/>
          </a:p>
        </p:txBody>
      </p:sp>
    </p:spTree>
    <p:extLst>
      <p:ext uri="{BB962C8B-B14F-4D97-AF65-F5344CB8AC3E}">
        <p14:creationId xmlns:p14="http://schemas.microsoft.com/office/powerpoint/2010/main" val="34622711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 – Critical Infrastructure</a:t>
            </a:r>
            <a:endParaRPr lang="en-US" dirty="0"/>
          </a:p>
        </p:txBody>
      </p:sp>
      <p:sp>
        <p:nvSpPr>
          <p:cNvPr id="3" name="Content Placeholder 2"/>
          <p:cNvSpPr>
            <a:spLocks noGrp="1"/>
          </p:cNvSpPr>
          <p:nvPr>
            <p:ph idx="4294967295"/>
          </p:nvPr>
        </p:nvSpPr>
        <p:spPr>
          <a:xfrm>
            <a:off x="457200" y="1600200"/>
            <a:ext cx="8229600" cy="4876800"/>
          </a:xfrm>
          <a:prstGeom prst="rect">
            <a:avLst/>
          </a:prstGeom>
        </p:spPr>
        <p:txBody>
          <a:bodyPr>
            <a:normAutofit/>
          </a:bodyPr>
          <a:lstStyle/>
          <a:p>
            <a:r>
              <a:rPr lang="en-US" dirty="0" smtClean="0"/>
              <a:t>Target: A group of organizations that collaboratively manage critical infrastructure and utilize Industrial Control Systems.</a:t>
            </a:r>
          </a:p>
          <a:p>
            <a:r>
              <a:rPr lang="en-US" dirty="0" smtClean="0"/>
              <a:t>Power, water and other critical infrastructure are threatened by cyber and physical terrorism. </a:t>
            </a:r>
          </a:p>
          <a:p>
            <a:r>
              <a:rPr lang="en-US" dirty="0" smtClean="0"/>
              <a:t>Industrial Control Systems are increasingly computer controlled and connected (directly or indirectly) to the internet and may embed compromised control hardware/software from questionable sources.</a:t>
            </a:r>
            <a:endParaRPr lang="en-US" dirty="0"/>
          </a:p>
        </p:txBody>
      </p:sp>
      <p:sp>
        <p:nvSpPr>
          <p:cNvPr id="5" name="Footer Placeholder 4"/>
          <p:cNvSpPr>
            <a:spLocks noGrp="1"/>
          </p:cNvSpPr>
          <p:nvPr>
            <p:ph type="ftr" sz="quarter" idx="16"/>
          </p:nvPr>
        </p:nvSpPr>
        <p:spPr/>
        <p:txBody>
          <a:bodyPr/>
          <a:lstStyle/>
          <a:p>
            <a:r>
              <a:rPr lang="en-US" smtClean="0"/>
              <a:t>OMG Threat &amp; Risk for STIDS 2015</a:t>
            </a:r>
            <a:endParaRPr lang="en-US"/>
          </a:p>
        </p:txBody>
      </p:sp>
      <p:sp>
        <p:nvSpPr>
          <p:cNvPr id="6" name="Slide Number Placeholder 5"/>
          <p:cNvSpPr>
            <a:spLocks noGrp="1"/>
          </p:cNvSpPr>
          <p:nvPr>
            <p:ph type="sldNum" sz="quarter" idx="15"/>
          </p:nvPr>
        </p:nvSpPr>
        <p:spPr/>
        <p:txBody>
          <a:bodyPr/>
          <a:lstStyle/>
          <a:p>
            <a:fld id="{C5349D12-3EF0-44B0-8484-0F10BE0E01DA}" type="slidenum">
              <a:rPr lang="en-US" smtClean="0"/>
              <a:t>27</a:t>
            </a:fld>
            <a:endParaRPr lang="en-US"/>
          </a:p>
        </p:txBody>
      </p:sp>
      <p:sp>
        <p:nvSpPr>
          <p:cNvPr id="7" name="Date Placeholder 6"/>
          <p:cNvSpPr>
            <a:spLocks noGrp="1"/>
          </p:cNvSpPr>
          <p:nvPr>
            <p:ph type="dt" sz="half" idx="14"/>
          </p:nvPr>
        </p:nvSpPr>
        <p:spPr/>
        <p:txBody>
          <a:bodyPr/>
          <a:lstStyle/>
          <a:p>
            <a:r>
              <a:rPr lang="en-US" smtClean="0"/>
              <a:t>11/18/2015</a:t>
            </a:r>
            <a:endParaRPr lang="en-US" dirty="0"/>
          </a:p>
        </p:txBody>
      </p:sp>
    </p:spTree>
    <p:extLst>
      <p:ext uri="{BB962C8B-B14F-4D97-AF65-F5344CB8AC3E}">
        <p14:creationId xmlns:p14="http://schemas.microsoft.com/office/powerpoint/2010/main" val="11673002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ight Arrow 36"/>
          <p:cNvSpPr/>
          <p:nvPr/>
        </p:nvSpPr>
        <p:spPr>
          <a:xfrm rot="1151754">
            <a:off x="4478721" y="4147482"/>
            <a:ext cx="2038812"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6" name="Picture 8" descr="C:\Users\Cory\AppData\Local\Microsoft\Windows\Temporary Internet Files\Content.IE5\ER8PH0AL\MC900432507[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2711" y="4224855"/>
            <a:ext cx="1386442" cy="88257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Cory\AppData\Local\Microsoft\Windows\Temporary Internet Files\Content.IE5\ER8PH0AL\MP900202201[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0516" y="1019953"/>
            <a:ext cx="1193514" cy="80344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p:txBody>
          <a:bodyPr/>
          <a:lstStyle/>
          <a:p>
            <a:r>
              <a:rPr lang="en-US" dirty="0" smtClean="0"/>
              <a:t>Potential Information Flows</a:t>
            </a:r>
            <a:endParaRPr lang="en-US" dirty="0"/>
          </a:p>
        </p:txBody>
      </p:sp>
      <p:sp>
        <p:nvSpPr>
          <p:cNvPr id="12" name="Right Arrow 11"/>
          <p:cNvSpPr/>
          <p:nvPr/>
        </p:nvSpPr>
        <p:spPr>
          <a:xfrm rot="1298106">
            <a:off x="1131642" y="3258982"/>
            <a:ext cx="2257823"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Arrow 17"/>
          <p:cNvSpPr/>
          <p:nvPr/>
        </p:nvSpPr>
        <p:spPr>
          <a:xfrm rot="8617197">
            <a:off x="4284844" y="2525107"/>
            <a:ext cx="1268730"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ight Arrow 18"/>
          <p:cNvSpPr/>
          <p:nvPr/>
        </p:nvSpPr>
        <p:spPr>
          <a:xfrm rot="20663401">
            <a:off x="4697865" y="3408137"/>
            <a:ext cx="1769559"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3" name="Picture 5" descr="C:\Users\Cory\AppData\Local\Microsoft\Windows\Temporary Internet Files\Content.IE5\WZDPHL4N\MP900422425[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75182" y="1999343"/>
            <a:ext cx="1025576" cy="1562783"/>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Cory\AppData\Local\Microsoft\Windows\Temporary Internet Files\Content.IE5\WZDPHL4N\MP900409629[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3781" y="3941994"/>
            <a:ext cx="781705" cy="1175427"/>
          </a:xfrm>
          <a:prstGeom prst="rect">
            <a:avLst/>
          </a:prstGeom>
          <a:noFill/>
          <a:extLst>
            <a:ext uri="{909E8E84-426E-40DD-AFC4-6F175D3DCCD1}">
              <a14:hiddenFill xmlns:a14="http://schemas.microsoft.com/office/drawing/2010/main">
                <a:solidFill>
                  <a:srgbClr val="FFFFFF"/>
                </a:solidFill>
              </a14:hiddenFill>
            </a:ext>
          </a:extLst>
        </p:spPr>
      </p:pic>
      <p:sp>
        <p:nvSpPr>
          <p:cNvPr id="26" name="Flowchart: Document 25"/>
          <p:cNvSpPr/>
          <p:nvPr/>
        </p:nvSpPr>
        <p:spPr>
          <a:xfrm>
            <a:off x="685299" y="5042069"/>
            <a:ext cx="142494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IT System Hardening</a:t>
            </a:r>
            <a:endParaRPr lang="en-US" sz="1600" dirty="0">
              <a:solidFill>
                <a:schemeClr val="tx1"/>
              </a:solidFill>
            </a:endParaRPr>
          </a:p>
        </p:txBody>
      </p:sp>
      <p:sp>
        <p:nvSpPr>
          <p:cNvPr id="27" name="Flowchart: Document 26"/>
          <p:cNvSpPr/>
          <p:nvPr/>
        </p:nvSpPr>
        <p:spPr>
          <a:xfrm>
            <a:off x="6424213" y="5094603"/>
            <a:ext cx="142494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Manual Shutdown</a:t>
            </a:r>
            <a:endParaRPr lang="en-US" sz="1600" dirty="0">
              <a:solidFill>
                <a:schemeClr val="tx1"/>
              </a:solidFill>
            </a:endParaRPr>
          </a:p>
        </p:txBody>
      </p:sp>
      <p:sp>
        <p:nvSpPr>
          <p:cNvPr id="28" name="Right Arrow 27"/>
          <p:cNvSpPr/>
          <p:nvPr/>
        </p:nvSpPr>
        <p:spPr>
          <a:xfrm>
            <a:off x="4284844" y="1823400"/>
            <a:ext cx="1029480"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ight Arrow 28"/>
          <p:cNvSpPr/>
          <p:nvPr/>
        </p:nvSpPr>
        <p:spPr>
          <a:xfrm rot="4267353">
            <a:off x="992736" y="3526792"/>
            <a:ext cx="586832"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ight Arrow 29"/>
          <p:cNvSpPr/>
          <p:nvPr/>
        </p:nvSpPr>
        <p:spPr>
          <a:xfrm>
            <a:off x="4772102" y="5236525"/>
            <a:ext cx="1690610"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ight Arrow 30"/>
          <p:cNvSpPr/>
          <p:nvPr/>
        </p:nvSpPr>
        <p:spPr>
          <a:xfrm rot="5400000">
            <a:off x="6639797" y="3643201"/>
            <a:ext cx="735554"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lowchart: Document 7"/>
          <p:cNvSpPr/>
          <p:nvPr/>
        </p:nvSpPr>
        <p:spPr>
          <a:xfrm>
            <a:off x="341298" y="2885278"/>
            <a:ext cx="118872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STIX Incident</a:t>
            </a:r>
            <a:endParaRPr lang="en-US" sz="1600" dirty="0">
              <a:solidFill>
                <a:schemeClr val="tx1"/>
              </a:solidFill>
            </a:endParaRPr>
          </a:p>
        </p:txBody>
      </p:sp>
      <p:sp>
        <p:nvSpPr>
          <p:cNvPr id="9" name="Flowchart: Document 8"/>
          <p:cNvSpPr/>
          <p:nvPr/>
        </p:nvSpPr>
        <p:spPr>
          <a:xfrm>
            <a:off x="3424004" y="1772943"/>
            <a:ext cx="118872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NIEM</a:t>
            </a:r>
          </a:p>
          <a:p>
            <a:pPr algn="ctr"/>
            <a:r>
              <a:rPr lang="en-US" sz="1600" dirty="0" smtClean="0">
                <a:solidFill>
                  <a:schemeClr val="tx1"/>
                </a:solidFill>
              </a:rPr>
              <a:t>Incident</a:t>
            </a:r>
            <a:endParaRPr lang="en-US" sz="1600" dirty="0">
              <a:solidFill>
                <a:schemeClr val="tx1"/>
              </a:solidFill>
            </a:endParaRPr>
          </a:p>
        </p:txBody>
      </p:sp>
      <p:sp>
        <p:nvSpPr>
          <p:cNvPr id="16" name="Flowchart: Document 15"/>
          <p:cNvSpPr/>
          <p:nvPr/>
        </p:nvSpPr>
        <p:spPr>
          <a:xfrm>
            <a:off x="5314324" y="1776093"/>
            <a:ext cx="1235786" cy="73024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Arrest Report</a:t>
            </a:r>
            <a:endParaRPr lang="en-US" sz="1600" dirty="0">
              <a:solidFill>
                <a:schemeClr val="tx1"/>
              </a:solidFill>
            </a:endParaRPr>
          </a:p>
        </p:txBody>
      </p:sp>
      <p:sp>
        <p:nvSpPr>
          <p:cNvPr id="10" name="Flowchart: Document 9"/>
          <p:cNvSpPr/>
          <p:nvPr/>
        </p:nvSpPr>
        <p:spPr>
          <a:xfrm>
            <a:off x="3347162" y="3617974"/>
            <a:ext cx="1424940" cy="95686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Fusion Center</a:t>
            </a:r>
          </a:p>
          <a:p>
            <a:pPr algn="ctr"/>
            <a:r>
              <a:rPr lang="en-US" sz="1400" dirty="0" smtClean="0">
                <a:solidFill>
                  <a:schemeClr val="tx1"/>
                </a:solidFill>
              </a:rPr>
              <a:t>Intelligence</a:t>
            </a:r>
            <a:endParaRPr lang="en-US" sz="1400" dirty="0">
              <a:solidFill>
                <a:schemeClr val="tx1"/>
              </a:solidFill>
            </a:endParaRPr>
          </a:p>
          <a:p>
            <a:pPr algn="ctr"/>
            <a:r>
              <a:rPr lang="en-US" sz="1400" dirty="0" smtClean="0">
                <a:solidFill>
                  <a:schemeClr val="tx1"/>
                </a:solidFill>
              </a:rPr>
              <a:t>Report</a:t>
            </a:r>
            <a:endParaRPr lang="en-US" sz="1400" dirty="0">
              <a:solidFill>
                <a:schemeClr val="tx1"/>
              </a:solidFill>
            </a:endParaRPr>
          </a:p>
        </p:txBody>
      </p:sp>
      <p:sp>
        <p:nvSpPr>
          <p:cNvPr id="13" name="Flowchart: Document 12"/>
          <p:cNvSpPr/>
          <p:nvPr/>
        </p:nvSpPr>
        <p:spPr>
          <a:xfrm>
            <a:off x="6424213" y="2759548"/>
            <a:ext cx="1102775" cy="98298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Tactical Response Unit</a:t>
            </a:r>
            <a:endParaRPr lang="en-US" sz="1600" dirty="0">
              <a:solidFill>
                <a:schemeClr val="tx1"/>
              </a:solidFill>
            </a:endParaRPr>
          </a:p>
        </p:txBody>
      </p:sp>
      <p:sp>
        <p:nvSpPr>
          <p:cNvPr id="33" name="Flowchart: Document 32"/>
          <p:cNvSpPr/>
          <p:nvPr/>
        </p:nvSpPr>
        <p:spPr>
          <a:xfrm>
            <a:off x="6462712" y="6000750"/>
            <a:ext cx="142494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Public CAP Warning</a:t>
            </a:r>
            <a:endParaRPr lang="en-US" sz="1600" dirty="0">
              <a:solidFill>
                <a:schemeClr val="tx1"/>
              </a:solidFill>
            </a:endParaRPr>
          </a:p>
        </p:txBody>
      </p:sp>
      <p:sp>
        <p:nvSpPr>
          <p:cNvPr id="34" name="Right Arrow 33"/>
          <p:cNvSpPr/>
          <p:nvPr/>
        </p:nvSpPr>
        <p:spPr>
          <a:xfrm rot="1151754">
            <a:off x="4628291" y="5599701"/>
            <a:ext cx="1932971"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8" name="Picture 10" descr="https://encrypted-tbn1.gstatic.com/images?q=tbn:ANd9GcRQt1_42RMuI3mTFnssG7wqPXaxX36ntSoo1vLVVTH6fEjxexKRPw"/>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3608" y="4963545"/>
            <a:ext cx="1572047" cy="1055681"/>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C:\Users\Cory\AppData\Local\Microsoft\Windows\Temporary Internet Files\Content.IE5\I43GK64V\MC900083069[1].w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745647" y="5809930"/>
            <a:ext cx="1054817" cy="959508"/>
          </a:xfrm>
          <a:prstGeom prst="rect">
            <a:avLst/>
          </a:prstGeom>
          <a:noFill/>
          <a:extLst>
            <a:ext uri="{909E8E84-426E-40DD-AFC4-6F175D3DCCD1}">
              <a14:hiddenFill xmlns:a14="http://schemas.microsoft.com/office/drawing/2010/main">
                <a:solidFill>
                  <a:srgbClr val="FFFFFF"/>
                </a:solidFill>
              </a14:hiddenFill>
            </a:ext>
          </a:extLst>
        </p:spPr>
      </p:pic>
      <p:sp>
        <p:nvSpPr>
          <p:cNvPr id="35" name="Right Arrow 34"/>
          <p:cNvSpPr/>
          <p:nvPr/>
        </p:nvSpPr>
        <p:spPr>
          <a:xfrm rot="1495978">
            <a:off x="2327619" y="1600378"/>
            <a:ext cx="1154458"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rot="7239741">
            <a:off x="608736" y="2103696"/>
            <a:ext cx="1148194"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9"/>
          <a:stretch>
            <a:fillRect/>
          </a:stretch>
        </p:blipFill>
        <p:spPr>
          <a:xfrm>
            <a:off x="3614511" y="1019953"/>
            <a:ext cx="826620" cy="826620"/>
          </a:xfrm>
          <a:prstGeom prst="rect">
            <a:avLst/>
          </a:prstGeom>
        </p:spPr>
      </p:pic>
      <p:pic>
        <p:nvPicPr>
          <p:cNvPr id="4" name="Picture 3"/>
          <p:cNvPicPr>
            <a:picLocks noChangeAspect="1"/>
          </p:cNvPicPr>
          <p:nvPr/>
        </p:nvPicPr>
        <p:blipFill rotWithShape="1">
          <a:blip r:embed="rId10">
            <a:extLst>
              <a:ext uri="{BEBA8EAE-BF5A-486C-A8C5-ECC9F3942E4B}">
                <a14:imgProps xmlns:a14="http://schemas.microsoft.com/office/drawing/2010/main">
                  <a14:imgLayer r:embed="rId11">
                    <a14:imgEffect>
                      <a14:backgroundRemoval t="1000" b="100000" l="0" r="89773">
                        <a14:foregroundMark x1="65909" y1="47667" x2="65909" y2="47667"/>
                        <a14:foregroundMark x1="65530" y1="43667" x2="65530" y2="43667"/>
                        <a14:foregroundMark x1="67045" y1="39000" x2="67045" y2="39000"/>
                      </a14:backgroundRemoval>
                    </a14:imgEffect>
                  </a14:imgLayer>
                </a14:imgProps>
              </a:ext>
            </a:extLst>
          </a:blip>
          <a:srcRect r="12898"/>
          <a:stretch/>
        </p:blipFill>
        <p:spPr>
          <a:xfrm>
            <a:off x="3749285" y="2815068"/>
            <a:ext cx="615427" cy="802906"/>
          </a:xfrm>
          <a:prstGeom prst="rect">
            <a:avLst/>
          </a:prstGeom>
        </p:spPr>
      </p:pic>
      <p:sp>
        <p:nvSpPr>
          <p:cNvPr id="32" name="Flowchart: Document 7"/>
          <p:cNvSpPr/>
          <p:nvPr/>
        </p:nvSpPr>
        <p:spPr>
          <a:xfrm>
            <a:off x="1360612" y="1120797"/>
            <a:ext cx="118872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Suspicious Activity Report</a:t>
            </a:r>
            <a:endParaRPr lang="en-US" sz="1400" dirty="0">
              <a:solidFill>
                <a:schemeClr val="tx1"/>
              </a:solidFill>
            </a:endParaRPr>
          </a:p>
        </p:txBody>
      </p:sp>
      <p:pic>
        <p:nvPicPr>
          <p:cNvPr id="3" name="Picture 2"/>
          <p:cNvPicPr>
            <a:picLocks noChangeAspect="1"/>
          </p:cNvPicPr>
          <p:nvPr/>
        </p:nvPicPr>
        <p:blipFill>
          <a:blip r:embed="rId12">
            <a:extLst>
              <a:ext uri="{BEBA8EAE-BF5A-486C-A8C5-ECC9F3942E4B}">
                <a14:imgProps xmlns:a14="http://schemas.microsoft.com/office/drawing/2010/main">
                  <a14:imgLayer r:embed="rId13">
                    <a14:imgEffect>
                      <a14:backgroundRemoval t="5894" b="100000" l="7450" r="91550"/>
                    </a14:imgEffect>
                  </a14:imgLayer>
                </a14:imgProps>
              </a:ext>
            </a:extLst>
          </a:blip>
          <a:stretch>
            <a:fillRect/>
          </a:stretch>
        </p:blipFill>
        <p:spPr>
          <a:xfrm>
            <a:off x="221704" y="866204"/>
            <a:ext cx="1523782" cy="1202264"/>
          </a:xfrm>
          <a:prstGeom prst="rect">
            <a:avLst/>
          </a:prstGeom>
        </p:spPr>
      </p:pic>
    </p:spTree>
    <p:extLst>
      <p:ext uri="{BB962C8B-B14F-4D97-AF65-F5344CB8AC3E}">
        <p14:creationId xmlns:p14="http://schemas.microsoft.com/office/powerpoint/2010/main" val="7959850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 </a:t>
            </a:r>
            <a:r>
              <a:rPr lang="en-US" dirty="0" err="1"/>
              <a:t>Snowmageddon</a:t>
            </a:r>
            <a:endParaRPr lang="en-US" dirty="0"/>
          </a:p>
        </p:txBody>
      </p:sp>
      <p:sp>
        <p:nvSpPr>
          <p:cNvPr id="3" name="TextBox 2"/>
          <p:cNvSpPr txBox="1"/>
          <p:nvPr/>
        </p:nvSpPr>
        <p:spPr>
          <a:xfrm>
            <a:off x="551328" y="3352800"/>
            <a:ext cx="8077199" cy="2308324"/>
          </a:xfrm>
          <a:prstGeom prst="rect">
            <a:avLst/>
          </a:prstGeom>
          <a:noFill/>
        </p:spPr>
        <p:txBody>
          <a:bodyPr wrap="square" rtlCol="0">
            <a:spAutoFit/>
          </a:bodyPr>
          <a:lstStyle/>
          <a:p>
            <a:r>
              <a:rPr lang="en-US" dirty="0"/>
              <a:t>In January 2015 Massachusetts faced the Hazard of major winter storms across the region. Potential Harm from blizzards and winter storms includes negative economic impact, limited road accessibility, restricted emergency management, non-availability of utility, property damage, personal injury and death, and </a:t>
            </a:r>
            <a:r>
              <a:rPr lang="en-US" dirty="0" smtClean="0"/>
              <a:t>more.  </a:t>
            </a:r>
          </a:p>
          <a:p>
            <a:endParaRPr lang="en-US" dirty="0"/>
          </a:p>
          <a:p>
            <a:r>
              <a:rPr lang="en-US" dirty="0" smtClean="0"/>
              <a:t>The </a:t>
            </a:r>
            <a:r>
              <a:rPr lang="en-US" dirty="0"/>
              <a:t>onset of a winter storm or blizzard </a:t>
            </a:r>
            <a:r>
              <a:rPr lang="en-US" dirty="0" smtClean="0"/>
              <a:t>was </a:t>
            </a:r>
            <a:r>
              <a:rPr lang="en-US" dirty="0"/>
              <a:t>predicted by the National Weather Service (NWS). </a:t>
            </a:r>
          </a:p>
        </p:txBody>
      </p:sp>
      <p:pic>
        <p:nvPicPr>
          <p:cNvPr id="1026" name="Picture 2" descr="http://d2vo5twcnd9mdi.cloudfront.net/uploads_f9d0588e-d1a2-4ea9-a971-bae1a3f86922-Snomageddon-Bann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491"/>
            <a:ext cx="8001000" cy="3131929"/>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2"/>
          </p:nvPr>
        </p:nvSpPr>
        <p:spPr/>
        <p:txBody>
          <a:bodyPr/>
          <a:lstStyle/>
          <a:p>
            <a:r>
              <a:rPr lang="en-US" smtClean="0"/>
              <a:t>OMG Threat &amp; Risk for STIDS 2015</a:t>
            </a:r>
            <a:endParaRPr lang="en-US"/>
          </a:p>
        </p:txBody>
      </p:sp>
      <p:sp>
        <p:nvSpPr>
          <p:cNvPr id="5" name="Slide Number Placeholder 4"/>
          <p:cNvSpPr>
            <a:spLocks noGrp="1"/>
          </p:cNvSpPr>
          <p:nvPr>
            <p:ph type="sldNum" sz="quarter" idx="11"/>
          </p:nvPr>
        </p:nvSpPr>
        <p:spPr/>
        <p:txBody>
          <a:bodyPr/>
          <a:lstStyle/>
          <a:p>
            <a:fld id="{C5349D12-3EF0-44B0-8484-0F10BE0E01DA}" type="slidenum">
              <a:rPr lang="en-US" smtClean="0"/>
              <a:t>29</a:t>
            </a:fld>
            <a:endParaRPr lang="en-US"/>
          </a:p>
        </p:txBody>
      </p:sp>
      <p:sp>
        <p:nvSpPr>
          <p:cNvPr id="6" name="Date Placeholder 5"/>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4772004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r>
              <a:rPr lang="en-US" dirty="0" smtClean="0"/>
              <a:t>Cory Casanave</a:t>
            </a:r>
          </a:p>
          <a:p>
            <a:r>
              <a:rPr lang="en-US" dirty="0"/>
              <a:t>	</a:t>
            </a:r>
            <a:r>
              <a:rPr lang="en-US" dirty="0" smtClean="0"/>
              <a:t>Model Driven Solutions, CEO</a:t>
            </a:r>
          </a:p>
          <a:p>
            <a:r>
              <a:rPr lang="en-US" dirty="0"/>
              <a:t>	</a:t>
            </a:r>
            <a:r>
              <a:rPr lang="en-US" dirty="0" smtClean="0"/>
              <a:t>OMG Board of Directors</a:t>
            </a:r>
          </a:p>
          <a:p>
            <a:r>
              <a:rPr lang="en-US" dirty="0"/>
              <a:t>	</a:t>
            </a:r>
            <a:r>
              <a:rPr lang="en-US" dirty="0" smtClean="0"/>
              <a:t>Threat/risk – Chief Architect</a:t>
            </a:r>
          </a:p>
          <a:p>
            <a:endParaRPr lang="en-US" dirty="0" smtClean="0"/>
          </a:p>
          <a:p>
            <a:r>
              <a:rPr lang="en-US" sz="2000" dirty="0" smtClean="0"/>
              <a:t>Please introduce yourself, your interest and affiliations.</a:t>
            </a:r>
            <a:endParaRPr lang="en-US" sz="2000" dirty="0"/>
          </a:p>
        </p:txBody>
      </p:sp>
      <p:sp>
        <p:nvSpPr>
          <p:cNvPr id="6" name="Title 5"/>
          <p:cNvSpPr>
            <a:spLocks noGrp="1"/>
          </p:cNvSpPr>
          <p:nvPr>
            <p:ph type="title"/>
          </p:nvPr>
        </p:nvSpPr>
        <p:spPr/>
        <p:txBody>
          <a:bodyPr/>
          <a:lstStyle/>
          <a:p>
            <a:r>
              <a:rPr lang="en-US" dirty="0" smtClean="0"/>
              <a:t>Introductions</a:t>
            </a:r>
            <a:endParaRPr lang="en-US" dirty="0"/>
          </a:p>
        </p:txBody>
      </p:sp>
      <p:sp>
        <p:nvSpPr>
          <p:cNvPr id="7" name="Footer Placeholder 6"/>
          <p:cNvSpPr>
            <a:spLocks noGrp="1"/>
          </p:cNvSpPr>
          <p:nvPr>
            <p:ph type="ftr" sz="quarter" idx="16"/>
          </p:nvPr>
        </p:nvSpPr>
        <p:spPr/>
        <p:txBody>
          <a:bodyPr/>
          <a:lstStyle/>
          <a:p>
            <a:r>
              <a:rPr lang="en-US" smtClean="0"/>
              <a:t>OMG Threat &amp; Risk for STIDS 2015</a:t>
            </a:r>
            <a:endParaRPr lang="en-US"/>
          </a:p>
        </p:txBody>
      </p:sp>
      <p:sp>
        <p:nvSpPr>
          <p:cNvPr id="8" name="Slide Number Placeholder 7"/>
          <p:cNvSpPr>
            <a:spLocks noGrp="1"/>
          </p:cNvSpPr>
          <p:nvPr>
            <p:ph type="sldNum" sz="quarter" idx="15"/>
          </p:nvPr>
        </p:nvSpPr>
        <p:spPr/>
        <p:txBody>
          <a:bodyPr/>
          <a:lstStyle/>
          <a:p>
            <a:fld id="{C5349D12-3EF0-44B0-8484-0F10BE0E01DA}" type="slidenum">
              <a:rPr lang="en-US" smtClean="0"/>
              <a:t>3</a:t>
            </a:fld>
            <a:endParaRPr lang="en-US"/>
          </a:p>
        </p:txBody>
      </p:sp>
      <p:sp>
        <p:nvSpPr>
          <p:cNvPr id="9" name="Date Placeholder 8"/>
          <p:cNvSpPr>
            <a:spLocks noGrp="1"/>
          </p:cNvSpPr>
          <p:nvPr>
            <p:ph type="dt" sz="half" idx="14"/>
          </p:nvPr>
        </p:nvSpPr>
        <p:spPr/>
        <p:txBody>
          <a:bodyPr/>
          <a:lstStyle/>
          <a:p>
            <a:r>
              <a:rPr lang="en-US" smtClean="0"/>
              <a:t>11/18/2015</a:t>
            </a:r>
            <a:endParaRPr lang="en-US" dirty="0"/>
          </a:p>
        </p:txBody>
      </p:sp>
    </p:spTree>
    <p:extLst>
      <p:ext uri="{BB962C8B-B14F-4D97-AF65-F5344CB8AC3E}">
        <p14:creationId xmlns:p14="http://schemas.microsoft.com/office/powerpoint/2010/main" val="11946702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1734" y="3945118"/>
            <a:ext cx="5560449" cy="13126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fontScale="90000"/>
          </a:bodyPr>
          <a:lstStyle/>
          <a:p>
            <a:r>
              <a:rPr lang="en-US" dirty="0" smtClean="0"/>
              <a:t>Example of structuring risk information</a:t>
            </a:r>
            <a:endParaRPr lang="en-US" dirty="0"/>
          </a:p>
        </p:txBody>
      </p:sp>
      <p:sp>
        <p:nvSpPr>
          <p:cNvPr id="4" name="TextBox 3"/>
          <p:cNvSpPr txBox="1"/>
          <p:nvPr/>
        </p:nvSpPr>
        <p:spPr>
          <a:xfrm>
            <a:off x="1676400" y="1308315"/>
            <a:ext cx="5562599" cy="923330"/>
          </a:xfrm>
          <a:prstGeom prst="rect">
            <a:avLst/>
          </a:prstGeom>
          <a:noFill/>
        </p:spPr>
        <p:txBody>
          <a:bodyPr wrap="square" rtlCol="0">
            <a:spAutoFit/>
          </a:bodyPr>
          <a:lstStyle/>
          <a:p>
            <a:r>
              <a:rPr lang="en-US" dirty="0"/>
              <a:t>In January 2015 Massachusetts faced the Hazard of major winter storms across the region.</a:t>
            </a:r>
          </a:p>
          <a:p>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572" y="2667000"/>
            <a:ext cx="3676650"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Down Arrow 4"/>
          <p:cNvSpPr/>
          <p:nvPr/>
        </p:nvSpPr>
        <p:spPr>
          <a:xfrm>
            <a:off x="2741371" y="1981200"/>
            <a:ext cx="3009900" cy="8361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Is formalized as</a:t>
            </a:r>
            <a:endParaRPr lang="en-US" dirty="0"/>
          </a:p>
        </p:txBody>
      </p:sp>
      <p:sp>
        <p:nvSpPr>
          <p:cNvPr id="8" name="Down Arrow 7"/>
          <p:cNvSpPr/>
          <p:nvPr/>
        </p:nvSpPr>
        <p:spPr>
          <a:xfrm>
            <a:off x="2784119" y="3448050"/>
            <a:ext cx="3009900" cy="6647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Is defined by</a:t>
            </a:r>
            <a:endParaRPr lang="en-US" dirty="0"/>
          </a:p>
        </p:txBody>
      </p:sp>
      <p:sp>
        <p:nvSpPr>
          <p:cNvPr id="6" name="Rounded Rectangular Callout 5"/>
          <p:cNvSpPr/>
          <p:nvPr/>
        </p:nvSpPr>
        <p:spPr>
          <a:xfrm>
            <a:off x="125171" y="3965947"/>
            <a:ext cx="2616200" cy="1066800"/>
          </a:xfrm>
          <a:prstGeom prst="wedgeRoundRectCallout">
            <a:avLst>
              <a:gd name="adj1" fmla="val 36687"/>
              <a:gd name="adj2" fmla="val 1075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 data syntax and vocabulary</a:t>
            </a:r>
            <a:endParaRPr lang="en-US" sz="1600" dirty="0"/>
          </a:p>
        </p:txBody>
      </p:sp>
      <p:sp>
        <p:nvSpPr>
          <p:cNvPr id="9" name="Flowchart: Document 8"/>
          <p:cNvSpPr/>
          <p:nvPr/>
        </p:nvSpPr>
        <p:spPr>
          <a:xfrm>
            <a:off x="1676400" y="5562600"/>
            <a:ext cx="5799317" cy="607557"/>
          </a:xfrm>
          <a:prstGeom prst="flowChartDocumen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&lt;</a:t>
            </a:r>
            <a:r>
              <a:rPr lang="en-US" sz="1400" dirty="0" err="1"/>
              <a:t>drn:PotentialDanger</a:t>
            </a:r>
            <a:r>
              <a:rPr lang="en-US" sz="1400" dirty="0"/>
              <a:t>&gt;Major winter storms&lt;/</a:t>
            </a:r>
            <a:r>
              <a:rPr lang="en-US" sz="1400" dirty="0" err="1"/>
              <a:t>drn:PotentialDanger</a:t>
            </a:r>
            <a:r>
              <a:rPr lang="en-US" sz="1400" dirty="0"/>
              <a:t>&gt;</a:t>
            </a:r>
          </a:p>
        </p:txBody>
      </p:sp>
      <p:sp>
        <p:nvSpPr>
          <p:cNvPr id="13" name="Down Arrow 12"/>
          <p:cNvSpPr/>
          <p:nvPr/>
        </p:nvSpPr>
        <p:spPr>
          <a:xfrm>
            <a:off x="2784119" y="4648200"/>
            <a:ext cx="3009900" cy="8361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Maps To</a:t>
            </a:r>
            <a:endParaRPr lang="en-US" dirty="0"/>
          </a:p>
        </p:txBody>
      </p:sp>
      <p:sp>
        <p:nvSpPr>
          <p:cNvPr id="3" name="Footer Placeholder 2"/>
          <p:cNvSpPr>
            <a:spLocks noGrp="1"/>
          </p:cNvSpPr>
          <p:nvPr>
            <p:ph type="ftr" sz="quarter" idx="12"/>
          </p:nvPr>
        </p:nvSpPr>
        <p:spPr/>
        <p:txBody>
          <a:bodyPr/>
          <a:lstStyle/>
          <a:p>
            <a:r>
              <a:rPr lang="en-US" smtClean="0"/>
              <a:t>OMG Threat &amp; Risk for STIDS 2015</a:t>
            </a:r>
            <a:endParaRPr lang="en-US"/>
          </a:p>
        </p:txBody>
      </p:sp>
      <p:sp>
        <p:nvSpPr>
          <p:cNvPr id="7" name="Slide Number Placeholder 6"/>
          <p:cNvSpPr>
            <a:spLocks noGrp="1"/>
          </p:cNvSpPr>
          <p:nvPr>
            <p:ph type="sldNum" sz="quarter" idx="11"/>
          </p:nvPr>
        </p:nvSpPr>
        <p:spPr/>
        <p:txBody>
          <a:bodyPr/>
          <a:lstStyle/>
          <a:p>
            <a:fld id="{C5349D12-3EF0-44B0-8484-0F10BE0E01DA}" type="slidenum">
              <a:rPr lang="en-US" smtClean="0"/>
              <a:t>30</a:t>
            </a:fld>
            <a:endParaRPr lang="en-US"/>
          </a:p>
        </p:txBody>
      </p:sp>
      <p:sp>
        <p:nvSpPr>
          <p:cNvPr id="10" name="Date Placeholder 9"/>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32111980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 Potential Storm? Who said this?</a:t>
            </a:r>
            <a:endParaRPr lang="en-US" dirty="0"/>
          </a:p>
        </p:txBody>
      </p:sp>
      <p:pic>
        <p:nvPicPr>
          <p:cNvPr id="3" name="Picture -410558100.jpg" descr="-410558100.jpg"/>
          <p:cNvPicPr preferRelativeResize="0">
            <a:picLocks/>
          </p:cNvPicPr>
          <p:nvPr/>
        </p:nvPicPr>
        <p:blipFill>
          <a:blip r:embed="rId2" cstate="print"/>
          <a:stretch>
            <a:fillRect/>
          </a:stretch>
        </p:blipFill>
        <p:spPr>
          <a:xfrm>
            <a:off x="1143000" y="1219200"/>
            <a:ext cx="6934200" cy="5181600"/>
          </a:xfrm>
          <a:prstGeom prst="rect">
            <a:avLst/>
          </a:prstGeom>
        </p:spPr>
      </p:pic>
      <p:sp>
        <p:nvSpPr>
          <p:cNvPr id="4" name="Footer Placeholder 3"/>
          <p:cNvSpPr>
            <a:spLocks noGrp="1"/>
          </p:cNvSpPr>
          <p:nvPr>
            <p:ph type="ftr" sz="quarter" idx="12"/>
          </p:nvPr>
        </p:nvSpPr>
        <p:spPr/>
        <p:txBody>
          <a:bodyPr/>
          <a:lstStyle/>
          <a:p>
            <a:r>
              <a:rPr lang="en-US" smtClean="0"/>
              <a:t>OMG Threat &amp; Risk for STIDS 2015</a:t>
            </a:r>
            <a:endParaRPr lang="en-US"/>
          </a:p>
        </p:txBody>
      </p:sp>
      <p:sp>
        <p:nvSpPr>
          <p:cNvPr id="5" name="Slide Number Placeholder 4"/>
          <p:cNvSpPr>
            <a:spLocks noGrp="1"/>
          </p:cNvSpPr>
          <p:nvPr>
            <p:ph type="sldNum" sz="quarter" idx="11"/>
          </p:nvPr>
        </p:nvSpPr>
        <p:spPr/>
        <p:txBody>
          <a:bodyPr/>
          <a:lstStyle/>
          <a:p>
            <a:fld id="{C5349D12-3EF0-44B0-8484-0F10BE0E01DA}" type="slidenum">
              <a:rPr lang="en-US" smtClean="0"/>
              <a:t>31</a:t>
            </a:fld>
            <a:endParaRPr lang="en-US"/>
          </a:p>
        </p:txBody>
      </p:sp>
      <p:sp>
        <p:nvSpPr>
          <p:cNvPr id="6" name="Date Placeholder 5"/>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19030176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Precepts</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t>The purpose/organizational/technology specific schema will not (should not) go away</a:t>
            </a:r>
          </a:p>
          <a:p>
            <a:r>
              <a:rPr lang="en-US" dirty="0" smtClean="0"/>
              <a:t>A “one size fits all” solution will not work</a:t>
            </a:r>
          </a:p>
          <a:p>
            <a:pPr lvl="1"/>
            <a:r>
              <a:rPr lang="en-US" dirty="0" smtClean="0"/>
              <a:t>There will be no one technology</a:t>
            </a:r>
          </a:p>
          <a:p>
            <a:pPr lvl="1"/>
            <a:r>
              <a:rPr lang="en-US" dirty="0" smtClean="0"/>
              <a:t>There will be no one terminology or language</a:t>
            </a:r>
          </a:p>
          <a:p>
            <a:pPr lvl="1"/>
            <a:r>
              <a:rPr lang="en-US" dirty="0" smtClean="0"/>
              <a:t>There will be no one data structure for threats and risks</a:t>
            </a:r>
          </a:p>
          <a:p>
            <a:r>
              <a:rPr lang="en-US" dirty="0" smtClean="0"/>
              <a:t>Our focus is </a:t>
            </a:r>
            <a:r>
              <a:rPr lang="en-US" u="sng" dirty="0" smtClean="0"/>
              <a:t>federation</a:t>
            </a:r>
          </a:p>
          <a:p>
            <a:pPr lvl="1"/>
            <a:r>
              <a:rPr lang="en-US" dirty="0" smtClean="0"/>
              <a:t>Understanding the concepts behind the schema</a:t>
            </a:r>
          </a:p>
          <a:p>
            <a:pPr lvl="1"/>
            <a:r>
              <a:rPr lang="en-US" dirty="0" smtClean="0"/>
              <a:t>Mapping them to/through a common conceptual model</a:t>
            </a:r>
          </a:p>
          <a:p>
            <a:pPr lvl="1"/>
            <a:r>
              <a:rPr lang="en-US" dirty="0" smtClean="0"/>
              <a:t>Enabling interoperability by bridging between the specific schema</a:t>
            </a:r>
          </a:p>
          <a:p>
            <a:pPr lvl="1"/>
            <a:r>
              <a:rPr lang="en-US" dirty="0" smtClean="0"/>
              <a:t>Supporting integration and coordination of mitigation and response capabilities</a:t>
            </a:r>
            <a:endParaRPr lang="en-US" dirty="0"/>
          </a:p>
        </p:txBody>
      </p:sp>
    </p:spTree>
    <p:extLst>
      <p:ext uri="{BB962C8B-B14F-4D97-AF65-F5344CB8AC3E}">
        <p14:creationId xmlns:p14="http://schemas.microsoft.com/office/powerpoint/2010/main" val="24595665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2125"/>
            <a:ext cx="8016240" cy="951569"/>
          </a:xfrm>
        </p:spPr>
        <p:txBody>
          <a:bodyPr>
            <a:normAutofit fontScale="90000"/>
          </a:bodyPr>
          <a:lstStyle/>
          <a:p>
            <a:r>
              <a:rPr lang="en-US" dirty="0" smtClean="0"/>
              <a:t>Core Concept: Comprehending Planned and Unplanned Threats</a:t>
            </a:r>
            <a:endParaRPr lang="en-US" dirty="0"/>
          </a:p>
        </p:txBody>
      </p:sp>
      <p:sp>
        <p:nvSpPr>
          <p:cNvPr id="3" name="Content Placeholder 2"/>
          <p:cNvSpPr>
            <a:spLocks noGrp="1"/>
          </p:cNvSpPr>
          <p:nvPr>
            <p:ph sz="half" idx="1"/>
          </p:nvPr>
        </p:nvSpPr>
        <p:spPr/>
        <p:txBody>
          <a:bodyPr>
            <a:normAutofit/>
          </a:bodyPr>
          <a:lstStyle/>
          <a:p>
            <a:r>
              <a:rPr lang="en-US" dirty="0" smtClean="0"/>
              <a:t>“All hazards” include man-made and natural disasters/system failures</a:t>
            </a:r>
          </a:p>
          <a:p>
            <a:pPr lvl="1"/>
            <a:r>
              <a:rPr lang="en-US" dirty="0" smtClean="0"/>
              <a:t>There is not always an actor involved (e.g. hurricane, system malfunction)</a:t>
            </a:r>
          </a:p>
          <a:p>
            <a:r>
              <a:rPr lang="en-US" dirty="0" smtClean="0"/>
              <a:t>Intentional threat actors are not the only source of threats</a:t>
            </a:r>
          </a:p>
          <a:p>
            <a:pPr lvl="1"/>
            <a:r>
              <a:rPr lang="en-US" dirty="0" smtClean="0"/>
              <a:t>Non-malicious actors may constitute significant threat (e.g. spear-phishing victim, power plant operator)</a:t>
            </a:r>
          </a:p>
          <a:p>
            <a:pPr lvl="1"/>
            <a:r>
              <a:rPr lang="en-US" dirty="0" smtClean="0"/>
              <a:t>Defenders (e.g. system admins, law enforcement, medical staff) are also actors with defensive plans</a:t>
            </a:r>
          </a:p>
          <a:p>
            <a:pPr lvl="1"/>
            <a:r>
              <a:rPr lang="en-US" dirty="0" smtClean="0"/>
              <a:t>Victims are actors as well</a:t>
            </a:r>
          </a:p>
        </p:txBody>
      </p:sp>
    </p:spTree>
    <p:extLst>
      <p:ext uri="{BB962C8B-B14F-4D97-AF65-F5344CB8AC3E}">
        <p14:creationId xmlns:p14="http://schemas.microsoft.com/office/powerpoint/2010/main" val="669902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3" name="Picture 9" descr="http://media4.picsearch.com/is?Dd9p29yqStp5xNeCYttYqEmOkm-cEo34fAij0YSChfU&amp;height=1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3063" y="2666064"/>
            <a:ext cx="3248025" cy="1819275"/>
          </a:xfrm>
          <a:prstGeom prst="rect">
            <a:avLst/>
          </a:prstGeom>
          <a:noFill/>
          <a:effectLst>
            <a:softEdge rad="152400"/>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64848" y="229314"/>
            <a:ext cx="8016240" cy="951569"/>
          </a:xfrm>
        </p:spPr>
        <p:txBody>
          <a:bodyPr>
            <a:normAutofit fontScale="90000"/>
          </a:bodyPr>
          <a:lstStyle/>
          <a:p>
            <a:r>
              <a:rPr lang="en-US" dirty="0" smtClean="0"/>
              <a:t>Core Concept: Attacker/Defender Symmetry</a:t>
            </a:r>
            <a:endParaRPr lang="en-US" dirty="0"/>
          </a:p>
        </p:txBody>
      </p:sp>
      <p:sp>
        <p:nvSpPr>
          <p:cNvPr id="3" name="Content Placeholder 2"/>
          <p:cNvSpPr>
            <a:spLocks noGrp="1"/>
          </p:cNvSpPr>
          <p:nvPr>
            <p:ph sz="half" idx="1"/>
          </p:nvPr>
        </p:nvSpPr>
        <p:spPr>
          <a:xfrm>
            <a:off x="457200" y="1453931"/>
            <a:ext cx="4300415" cy="4499830"/>
          </a:xfrm>
        </p:spPr>
        <p:txBody>
          <a:bodyPr>
            <a:normAutofit fontScale="85000" lnSpcReduction="20000"/>
          </a:bodyPr>
          <a:lstStyle/>
          <a:p>
            <a:r>
              <a:rPr lang="en-US" dirty="0"/>
              <a:t>Attack perspective:</a:t>
            </a:r>
          </a:p>
          <a:p>
            <a:pPr lvl="1"/>
            <a:r>
              <a:rPr lang="en-US" dirty="0"/>
              <a:t>Defender: Attackers/hazards are threats</a:t>
            </a:r>
          </a:p>
          <a:p>
            <a:pPr lvl="1"/>
            <a:r>
              <a:rPr lang="en-US" dirty="0"/>
              <a:t>Attacker: Targets are opportunities</a:t>
            </a:r>
          </a:p>
          <a:p>
            <a:r>
              <a:rPr lang="en-US" dirty="0"/>
              <a:t>Defense perspective: </a:t>
            </a:r>
          </a:p>
          <a:p>
            <a:pPr lvl="1"/>
            <a:r>
              <a:rPr lang="en-US" dirty="0"/>
              <a:t>Attacker: Successful defense is a threat to the intentions/objectives</a:t>
            </a:r>
          </a:p>
          <a:p>
            <a:pPr lvl="1"/>
            <a:r>
              <a:rPr lang="en-US" dirty="0"/>
              <a:t>Defender: Maintaining effective defensive posture is an opportunity</a:t>
            </a:r>
          </a:p>
          <a:p>
            <a:r>
              <a:rPr lang="en-US" dirty="0"/>
              <a:t>Threat vs. Opportunity is in the eye of the </a:t>
            </a:r>
            <a:r>
              <a:rPr lang="en-US" dirty="0" smtClean="0"/>
              <a:t>emoticon – </a:t>
            </a:r>
            <a:r>
              <a:rPr lang="en-US" dirty="0"/>
              <a:t>it is not </a:t>
            </a:r>
            <a:r>
              <a:rPr lang="en-US" dirty="0" smtClean="0"/>
              <a:t>sufficient </a:t>
            </a:r>
            <a:r>
              <a:rPr lang="en-US" dirty="0"/>
              <a:t>to create static classifications</a:t>
            </a:r>
          </a:p>
          <a:p>
            <a:endParaRPr lang="en-US" sz="2000" dirty="0"/>
          </a:p>
        </p:txBody>
      </p:sp>
      <p:sp>
        <p:nvSpPr>
          <p:cNvPr id="5" name="Rounded Rectangle 4"/>
          <p:cNvSpPr/>
          <p:nvPr/>
        </p:nvSpPr>
        <p:spPr>
          <a:xfrm>
            <a:off x="6816479" y="3260244"/>
            <a:ext cx="2110154" cy="630913"/>
          </a:xfrm>
          <a:prstGeom prst="roundRect">
            <a:avLst/>
          </a:prstGeom>
          <a:solidFill>
            <a:schemeClr val="bg1">
              <a:lumMod val="95000"/>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2"/>
                </a:solidFill>
              </a:rPr>
              <a:t>Capability to disrupt the power grid</a:t>
            </a:r>
            <a:endParaRPr lang="en-US" sz="1600" dirty="0">
              <a:solidFill>
                <a:schemeClr val="tx2"/>
              </a:solidFill>
            </a:endParaRPr>
          </a:p>
        </p:txBody>
      </p:sp>
      <p:sp>
        <p:nvSpPr>
          <p:cNvPr id="6" name="Oval Callout 5"/>
          <p:cNvSpPr/>
          <p:nvPr/>
        </p:nvSpPr>
        <p:spPr>
          <a:xfrm>
            <a:off x="6816479" y="2303774"/>
            <a:ext cx="1867902" cy="637907"/>
          </a:xfrm>
          <a:prstGeom prst="wedgeEllipseCallout">
            <a:avLst>
              <a:gd name="adj1" fmla="val -73728"/>
              <a:gd name="adj2" fmla="val -118503"/>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Opportunity!</a:t>
            </a:r>
            <a:endParaRPr lang="en-US" sz="1600" dirty="0"/>
          </a:p>
        </p:txBody>
      </p:sp>
      <p:sp>
        <p:nvSpPr>
          <p:cNvPr id="10" name="Oval Callout 9"/>
          <p:cNvSpPr/>
          <p:nvPr/>
        </p:nvSpPr>
        <p:spPr>
          <a:xfrm>
            <a:off x="5327140" y="4285103"/>
            <a:ext cx="1361527" cy="754258"/>
          </a:xfrm>
          <a:prstGeom prst="wedgeEllipseCallout">
            <a:avLst>
              <a:gd name="adj1" fmla="val 101851"/>
              <a:gd name="adj2" fmla="val 35509"/>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Threat!</a:t>
            </a:r>
            <a:endParaRPr lang="en-US" sz="1600" dirty="0"/>
          </a:p>
        </p:txBody>
      </p:sp>
      <p:pic>
        <p:nvPicPr>
          <p:cNvPr id="13" name="Picture 12"/>
          <p:cNvPicPr>
            <a:picLocks noChangeAspect="1"/>
          </p:cNvPicPr>
          <p:nvPr/>
        </p:nvPicPr>
        <p:blipFill>
          <a:blip r:embed="rId4"/>
          <a:stretch>
            <a:fillRect/>
          </a:stretch>
        </p:blipFill>
        <p:spPr>
          <a:xfrm>
            <a:off x="7155987" y="4493081"/>
            <a:ext cx="1625600" cy="1625600"/>
          </a:xfrm>
          <a:prstGeom prst="rect">
            <a:avLst/>
          </a:prstGeom>
        </p:spPr>
      </p:pic>
      <p:pic>
        <p:nvPicPr>
          <p:cNvPr id="14" name="Picture 13"/>
          <p:cNvPicPr>
            <a:picLocks noChangeAspect="1"/>
          </p:cNvPicPr>
          <p:nvPr/>
        </p:nvPicPr>
        <p:blipFill>
          <a:blip r:embed="rId5"/>
          <a:stretch>
            <a:fillRect/>
          </a:stretch>
        </p:blipFill>
        <p:spPr>
          <a:xfrm>
            <a:off x="4757615" y="1040464"/>
            <a:ext cx="1625600" cy="1625600"/>
          </a:xfrm>
          <a:prstGeom prst="rect">
            <a:avLst/>
          </a:prstGeom>
        </p:spPr>
      </p:pic>
    </p:spTree>
    <p:extLst>
      <p:ext uri="{BB962C8B-B14F-4D97-AF65-F5344CB8AC3E}">
        <p14:creationId xmlns:p14="http://schemas.microsoft.com/office/powerpoint/2010/main" val="25872977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ed Rectangle 36"/>
          <p:cNvSpPr/>
          <p:nvPr/>
        </p:nvSpPr>
        <p:spPr>
          <a:xfrm>
            <a:off x="225660" y="2592497"/>
            <a:ext cx="2103253" cy="2486528"/>
          </a:xfrm>
          <a:prstGeom prst="roundRect">
            <a:avLst>
              <a:gd name="adj" fmla="val 6949"/>
            </a:avLst>
          </a:prstGeom>
        </p:spPr>
        <p:style>
          <a:lnRef idx="2">
            <a:schemeClr val="accent1"/>
          </a:lnRef>
          <a:fillRef idx="1">
            <a:schemeClr val="lt1"/>
          </a:fillRef>
          <a:effectRef idx="0">
            <a:schemeClr val="accent1"/>
          </a:effectRef>
          <a:fontRef idx="minor">
            <a:schemeClr val="dk1"/>
          </a:fontRef>
        </p:style>
        <p:txBody>
          <a:bodyPr rtlCol="0" anchor="b" anchorCtr="0"/>
          <a:lstStyle/>
          <a:p>
            <a:r>
              <a:rPr lang="en-US" dirty="0" smtClean="0"/>
              <a:t>Potential Effect</a:t>
            </a:r>
          </a:p>
        </p:txBody>
      </p:sp>
      <p:sp>
        <p:nvSpPr>
          <p:cNvPr id="24" name="Rounded Rectangle 23"/>
          <p:cNvSpPr/>
          <p:nvPr/>
        </p:nvSpPr>
        <p:spPr>
          <a:xfrm>
            <a:off x="2709913" y="2592498"/>
            <a:ext cx="6061977" cy="2486528"/>
          </a:xfrm>
          <a:prstGeom prst="roundRect">
            <a:avLst>
              <a:gd name="adj" fmla="val 6949"/>
            </a:avLst>
          </a:prstGeom>
        </p:spPr>
        <p:style>
          <a:lnRef idx="2">
            <a:schemeClr val="accent1"/>
          </a:lnRef>
          <a:fillRef idx="1">
            <a:schemeClr val="lt1"/>
          </a:fillRef>
          <a:effectRef idx="0">
            <a:schemeClr val="accent1"/>
          </a:effectRef>
          <a:fontRef idx="minor">
            <a:schemeClr val="dk1"/>
          </a:fontRef>
        </p:style>
        <p:txBody>
          <a:bodyPr rtlCol="0" anchor="b" anchorCtr="0"/>
          <a:lstStyle/>
          <a:p>
            <a:r>
              <a:rPr lang="en-US" dirty="0" smtClean="0"/>
              <a:t>	   Real World Effect</a:t>
            </a:r>
          </a:p>
        </p:txBody>
      </p:sp>
      <p:sp>
        <p:nvSpPr>
          <p:cNvPr id="5" name="Chevron 4"/>
          <p:cNvSpPr/>
          <p:nvPr/>
        </p:nvSpPr>
        <p:spPr>
          <a:xfrm>
            <a:off x="1818512" y="3609071"/>
            <a:ext cx="1339547"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rPr>
              <a:t>Threat</a:t>
            </a:r>
            <a:endParaRPr lang="en-US" sz="1400" dirty="0">
              <a:solidFill>
                <a:schemeClr val="bg1"/>
              </a:solidFill>
            </a:endParaRPr>
          </a:p>
        </p:txBody>
      </p:sp>
      <p:sp>
        <p:nvSpPr>
          <p:cNvPr id="6" name="Chevron 5"/>
          <p:cNvSpPr/>
          <p:nvPr/>
        </p:nvSpPr>
        <p:spPr>
          <a:xfrm>
            <a:off x="384810" y="3609071"/>
            <a:ext cx="1496184"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rPr>
              <a:t>Risk</a:t>
            </a:r>
            <a:endParaRPr lang="en-US" sz="1400" dirty="0">
              <a:solidFill>
                <a:schemeClr val="bg1"/>
              </a:solidFill>
            </a:endParaRPr>
          </a:p>
        </p:txBody>
      </p:sp>
      <p:sp>
        <p:nvSpPr>
          <p:cNvPr id="7" name="Chevron 6"/>
          <p:cNvSpPr/>
          <p:nvPr/>
        </p:nvSpPr>
        <p:spPr>
          <a:xfrm>
            <a:off x="4844743" y="3609071"/>
            <a:ext cx="1862788"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rPr>
              <a:t>Consequence</a:t>
            </a:r>
            <a:endParaRPr lang="en-US" sz="1400" dirty="0">
              <a:solidFill>
                <a:schemeClr val="bg1"/>
              </a:solidFill>
            </a:endParaRPr>
          </a:p>
        </p:txBody>
      </p:sp>
      <p:sp>
        <p:nvSpPr>
          <p:cNvPr id="8" name="Chevron 7"/>
          <p:cNvSpPr/>
          <p:nvPr/>
        </p:nvSpPr>
        <p:spPr>
          <a:xfrm>
            <a:off x="6707531" y="3620592"/>
            <a:ext cx="1708090"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rPr>
              <a:t>Impact on Objectives</a:t>
            </a:r>
            <a:endParaRPr lang="en-US" sz="1400" dirty="0">
              <a:solidFill>
                <a:schemeClr val="bg1"/>
              </a:solidFill>
            </a:endParaRPr>
          </a:p>
        </p:txBody>
      </p:sp>
      <p:sp>
        <p:nvSpPr>
          <p:cNvPr id="10" name="Oval 9"/>
          <p:cNvSpPr/>
          <p:nvPr/>
        </p:nvSpPr>
        <p:spPr>
          <a:xfrm>
            <a:off x="6598906" y="4469424"/>
            <a:ext cx="1836754"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Stakeholder</a:t>
            </a:r>
            <a:endParaRPr lang="en-US" sz="1600" dirty="0"/>
          </a:p>
        </p:txBody>
      </p:sp>
      <p:sp>
        <p:nvSpPr>
          <p:cNvPr id="12" name="Down Arrow 11"/>
          <p:cNvSpPr/>
          <p:nvPr/>
        </p:nvSpPr>
        <p:spPr>
          <a:xfrm>
            <a:off x="7356328" y="4115058"/>
            <a:ext cx="381000" cy="3543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hevron 12"/>
          <p:cNvSpPr/>
          <p:nvPr/>
        </p:nvSpPr>
        <p:spPr>
          <a:xfrm>
            <a:off x="3158059" y="3620592"/>
            <a:ext cx="1686684"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rPr>
              <a:t>Incident</a:t>
            </a:r>
            <a:endParaRPr lang="en-US" sz="1400" dirty="0">
              <a:solidFill>
                <a:schemeClr val="bg1"/>
              </a:solidFill>
            </a:endParaRPr>
          </a:p>
        </p:txBody>
      </p:sp>
      <p:sp>
        <p:nvSpPr>
          <p:cNvPr id="15" name="Down Arrow 14"/>
          <p:cNvSpPr/>
          <p:nvPr/>
        </p:nvSpPr>
        <p:spPr>
          <a:xfrm>
            <a:off x="1002030" y="3305494"/>
            <a:ext cx="381000" cy="3035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hevron 15"/>
          <p:cNvSpPr/>
          <p:nvPr/>
        </p:nvSpPr>
        <p:spPr>
          <a:xfrm>
            <a:off x="1752105" y="1856807"/>
            <a:ext cx="1534616"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rPr>
              <a:t>Capability</a:t>
            </a:r>
            <a:endParaRPr lang="en-US" sz="1400" dirty="0">
              <a:solidFill>
                <a:schemeClr val="bg1"/>
              </a:solidFill>
            </a:endParaRPr>
          </a:p>
        </p:txBody>
      </p:sp>
      <p:sp>
        <p:nvSpPr>
          <p:cNvPr id="17" name="Down Arrow 16"/>
          <p:cNvSpPr/>
          <p:nvPr/>
        </p:nvSpPr>
        <p:spPr>
          <a:xfrm>
            <a:off x="2328913" y="2328243"/>
            <a:ext cx="381000" cy="129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hevron 17"/>
          <p:cNvSpPr/>
          <p:nvPr/>
        </p:nvSpPr>
        <p:spPr>
          <a:xfrm>
            <a:off x="337569" y="1855473"/>
            <a:ext cx="1480944"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rPr>
              <a:t>Plan</a:t>
            </a:r>
            <a:endParaRPr lang="en-US" sz="1400" dirty="0">
              <a:solidFill>
                <a:schemeClr val="bg1"/>
              </a:solidFill>
            </a:endParaRPr>
          </a:p>
        </p:txBody>
      </p:sp>
      <p:sp>
        <p:nvSpPr>
          <p:cNvPr id="19" name="Oval 18"/>
          <p:cNvSpPr/>
          <p:nvPr/>
        </p:nvSpPr>
        <p:spPr>
          <a:xfrm>
            <a:off x="428914" y="889803"/>
            <a:ext cx="14478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Intent</a:t>
            </a:r>
            <a:endParaRPr lang="en-US" sz="1400" dirty="0"/>
          </a:p>
        </p:txBody>
      </p:sp>
      <p:sp>
        <p:nvSpPr>
          <p:cNvPr id="20" name="Down Arrow 19"/>
          <p:cNvSpPr/>
          <p:nvPr/>
        </p:nvSpPr>
        <p:spPr>
          <a:xfrm>
            <a:off x="966124" y="1499403"/>
            <a:ext cx="381000" cy="3243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2519413" y="992472"/>
            <a:ext cx="1303434" cy="338554"/>
          </a:xfrm>
          <a:prstGeom prst="rect">
            <a:avLst/>
          </a:prstGeom>
          <a:noFill/>
        </p:spPr>
        <p:txBody>
          <a:bodyPr wrap="none" rtlCol="0">
            <a:spAutoFit/>
          </a:bodyPr>
          <a:lstStyle/>
          <a:p>
            <a:r>
              <a:rPr lang="en-US" sz="1600" dirty="0" smtClean="0"/>
              <a:t>Threat Actor</a:t>
            </a:r>
            <a:endParaRPr lang="en-US" sz="1600" dirty="0"/>
          </a:p>
        </p:txBody>
      </p:sp>
      <p:pic>
        <p:nvPicPr>
          <p:cNvPr id="32" name="Picture 31"/>
          <p:cNvPicPr>
            <a:picLocks noChangeAspect="1"/>
          </p:cNvPicPr>
          <p:nvPr/>
        </p:nvPicPr>
        <p:blipFill>
          <a:blip r:embed="rId2"/>
          <a:stretch>
            <a:fillRect/>
          </a:stretch>
        </p:blipFill>
        <p:spPr>
          <a:xfrm>
            <a:off x="522977" y="5413516"/>
            <a:ext cx="958105" cy="958105"/>
          </a:xfrm>
          <a:prstGeom prst="rect">
            <a:avLst/>
          </a:prstGeom>
        </p:spPr>
      </p:pic>
      <p:sp>
        <p:nvSpPr>
          <p:cNvPr id="34" name="Chevron 33"/>
          <p:cNvSpPr/>
          <p:nvPr/>
        </p:nvSpPr>
        <p:spPr>
          <a:xfrm>
            <a:off x="1646468" y="5590316"/>
            <a:ext cx="1561480"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rPr>
              <a:t>Potential Harm</a:t>
            </a:r>
            <a:endParaRPr lang="en-US" sz="1400" dirty="0">
              <a:solidFill>
                <a:schemeClr val="bg1"/>
              </a:solidFill>
            </a:endParaRPr>
          </a:p>
        </p:txBody>
      </p:sp>
      <p:sp>
        <p:nvSpPr>
          <p:cNvPr id="36" name="Down Arrow 35"/>
          <p:cNvSpPr/>
          <p:nvPr/>
        </p:nvSpPr>
        <p:spPr>
          <a:xfrm flipV="1">
            <a:off x="3536063" y="4063369"/>
            <a:ext cx="381000" cy="15047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p:cNvPicPr>
            <a:picLocks noChangeAspect="1"/>
          </p:cNvPicPr>
          <p:nvPr/>
        </p:nvPicPr>
        <p:blipFill>
          <a:blip r:embed="rId3"/>
          <a:stretch>
            <a:fillRect/>
          </a:stretch>
        </p:blipFill>
        <p:spPr>
          <a:xfrm>
            <a:off x="1940105" y="1010595"/>
            <a:ext cx="579308" cy="579308"/>
          </a:xfrm>
          <a:prstGeom prst="rect">
            <a:avLst/>
          </a:prstGeom>
        </p:spPr>
      </p:pic>
      <p:sp>
        <p:nvSpPr>
          <p:cNvPr id="26" name="Chevron 25"/>
          <p:cNvSpPr/>
          <p:nvPr/>
        </p:nvSpPr>
        <p:spPr>
          <a:xfrm>
            <a:off x="3251852" y="1853507"/>
            <a:ext cx="1499097"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rPr>
              <a:t>Act</a:t>
            </a:r>
            <a:endParaRPr lang="en-US" sz="1400" dirty="0">
              <a:solidFill>
                <a:schemeClr val="bg1"/>
              </a:solidFill>
            </a:endParaRPr>
          </a:p>
        </p:txBody>
      </p:sp>
      <p:sp>
        <p:nvSpPr>
          <p:cNvPr id="27" name="Down Arrow 26"/>
          <p:cNvSpPr/>
          <p:nvPr/>
        </p:nvSpPr>
        <p:spPr>
          <a:xfrm>
            <a:off x="3536063" y="2307806"/>
            <a:ext cx="381000" cy="13425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1398749" y="5581463"/>
            <a:ext cx="3352200" cy="646331"/>
          </a:xfrm>
          <a:prstGeom prst="rect">
            <a:avLst/>
          </a:prstGeom>
          <a:noFill/>
        </p:spPr>
        <p:txBody>
          <a:bodyPr wrap="none" rtlCol="0">
            <a:spAutoFit/>
          </a:bodyPr>
          <a:lstStyle/>
          <a:p>
            <a:r>
              <a:rPr lang="en-US" dirty="0"/>
              <a:t>Natural event or System failure</a:t>
            </a:r>
          </a:p>
          <a:p>
            <a:endParaRPr lang="en-US" dirty="0"/>
          </a:p>
        </p:txBody>
      </p:sp>
      <p:sp>
        <p:nvSpPr>
          <p:cNvPr id="28" name="Chevron 27"/>
          <p:cNvSpPr/>
          <p:nvPr/>
        </p:nvSpPr>
        <p:spPr>
          <a:xfrm>
            <a:off x="3172565" y="5590316"/>
            <a:ext cx="1561480"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rPr>
              <a:t>Harmful Event</a:t>
            </a:r>
            <a:endParaRPr lang="en-US" sz="1400" dirty="0">
              <a:solidFill>
                <a:schemeClr val="bg1"/>
              </a:solidFill>
            </a:endParaRPr>
          </a:p>
        </p:txBody>
      </p:sp>
      <p:sp>
        <p:nvSpPr>
          <p:cNvPr id="29" name="Down Arrow 28"/>
          <p:cNvSpPr/>
          <p:nvPr/>
        </p:nvSpPr>
        <p:spPr>
          <a:xfrm flipV="1">
            <a:off x="2328913" y="4074891"/>
            <a:ext cx="381000" cy="15047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own Arrow 29"/>
          <p:cNvSpPr/>
          <p:nvPr/>
        </p:nvSpPr>
        <p:spPr>
          <a:xfrm rot="12503509">
            <a:off x="1760385" y="2261469"/>
            <a:ext cx="381000" cy="604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04800" y="2695894"/>
            <a:ext cx="172593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Vulnerability</a:t>
            </a:r>
            <a:endParaRPr lang="en-US" sz="1400" dirty="0"/>
          </a:p>
        </p:txBody>
      </p:sp>
      <p:pic>
        <p:nvPicPr>
          <p:cNvPr id="1026" name="Picture 2" descr="C:\Users\Cory\AppData\Local\Microsoft\Windows\Temporary Internet Files\Content.IE5\821PE7H2\MC900432626[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5564" y="5079024"/>
            <a:ext cx="1072024" cy="107202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img829.imageshack.us/img829/6523/1245857062xtxjvi.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03020" y="2397125"/>
            <a:ext cx="1191771" cy="118879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normAutofit fontScale="90000"/>
          </a:bodyPr>
          <a:lstStyle/>
          <a:p>
            <a:r>
              <a:rPr lang="en-US" dirty="0" smtClean="0"/>
              <a:t>Danger lifecycle</a:t>
            </a:r>
            <a:endParaRPr lang="en-US" dirty="0"/>
          </a:p>
        </p:txBody>
      </p:sp>
      <p:sp>
        <p:nvSpPr>
          <p:cNvPr id="4" name="Footer Placeholder 3"/>
          <p:cNvSpPr>
            <a:spLocks noGrp="1"/>
          </p:cNvSpPr>
          <p:nvPr>
            <p:ph type="ftr" sz="quarter" idx="12"/>
          </p:nvPr>
        </p:nvSpPr>
        <p:spPr/>
        <p:txBody>
          <a:bodyPr/>
          <a:lstStyle/>
          <a:p>
            <a:r>
              <a:rPr lang="en-US" smtClean="0"/>
              <a:t>OMG Threat &amp; Risk for STIDS 2015</a:t>
            </a:r>
            <a:endParaRPr lang="en-US"/>
          </a:p>
        </p:txBody>
      </p:sp>
      <p:sp>
        <p:nvSpPr>
          <p:cNvPr id="9" name="Slide Number Placeholder 8"/>
          <p:cNvSpPr>
            <a:spLocks noGrp="1"/>
          </p:cNvSpPr>
          <p:nvPr>
            <p:ph type="sldNum" sz="quarter" idx="11"/>
          </p:nvPr>
        </p:nvSpPr>
        <p:spPr/>
        <p:txBody>
          <a:bodyPr/>
          <a:lstStyle/>
          <a:p>
            <a:fld id="{C5349D12-3EF0-44B0-8484-0F10BE0E01DA}" type="slidenum">
              <a:rPr lang="en-US" smtClean="0"/>
              <a:t>35</a:t>
            </a:fld>
            <a:endParaRPr lang="en-US"/>
          </a:p>
        </p:txBody>
      </p:sp>
      <p:sp>
        <p:nvSpPr>
          <p:cNvPr id="11" name="Date Placeholder 10"/>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17355426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endParaRPr lang="en-US"/>
          </a:p>
        </p:txBody>
      </p:sp>
      <p:sp>
        <p:nvSpPr>
          <p:cNvPr id="4" name="Title 3"/>
          <p:cNvSpPr>
            <a:spLocks noGrp="1"/>
          </p:cNvSpPr>
          <p:nvPr>
            <p:ph type="title"/>
          </p:nvPr>
        </p:nvSpPr>
        <p:spPr/>
        <p:txBody>
          <a:bodyPr/>
          <a:lstStyle/>
          <a:p>
            <a:r>
              <a:rPr lang="en-US" dirty="0" smtClean="0"/>
              <a:t>Understanding the models</a:t>
            </a:r>
            <a:endParaRPr lang="en-US" dirty="0"/>
          </a:p>
        </p:txBody>
      </p:sp>
      <p:sp>
        <p:nvSpPr>
          <p:cNvPr id="2" name="Footer Placeholder 1"/>
          <p:cNvSpPr>
            <a:spLocks noGrp="1"/>
          </p:cNvSpPr>
          <p:nvPr>
            <p:ph type="ftr" sz="quarter" idx="12"/>
          </p:nvPr>
        </p:nvSpPr>
        <p:spPr/>
        <p:txBody>
          <a:bodyPr/>
          <a:lstStyle/>
          <a:p>
            <a:r>
              <a:rPr lang="en-US" smtClean="0"/>
              <a:t>OMG Threat &amp; Risk for STIDS 2015</a:t>
            </a:r>
            <a:endParaRPr lang="en-US"/>
          </a:p>
        </p:txBody>
      </p:sp>
      <p:sp>
        <p:nvSpPr>
          <p:cNvPr id="3" name="Slide Number Placeholder 2"/>
          <p:cNvSpPr>
            <a:spLocks noGrp="1"/>
          </p:cNvSpPr>
          <p:nvPr>
            <p:ph type="sldNum" sz="quarter" idx="11"/>
          </p:nvPr>
        </p:nvSpPr>
        <p:spPr/>
        <p:txBody>
          <a:bodyPr/>
          <a:lstStyle/>
          <a:p>
            <a:fld id="{C5349D12-3EF0-44B0-8484-0F10BE0E01DA}" type="slidenum">
              <a:rPr lang="en-US" smtClean="0"/>
              <a:t>36</a:t>
            </a:fld>
            <a:endParaRPr lang="en-US"/>
          </a:p>
        </p:txBody>
      </p:sp>
      <p:sp>
        <p:nvSpPr>
          <p:cNvPr id="6" name="Date Placeholder 5"/>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24059851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3"/>
          </p:nvPr>
        </p:nvSpPr>
        <p:spPr/>
        <p:txBody>
          <a:bodyPr>
            <a:normAutofit lnSpcReduction="10000"/>
          </a:bodyPr>
          <a:lstStyle/>
          <a:p>
            <a:r>
              <a:rPr lang="en-US" dirty="0" smtClean="0">
                <a:solidFill>
                  <a:srgbClr val="C00000"/>
                </a:solidFill>
              </a:rPr>
              <a:t>Conceptual models</a:t>
            </a:r>
          </a:p>
          <a:p>
            <a:pPr marL="285750" indent="-285750">
              <a:buFont typeface="Arial" panose="020B0604020202020204" pitchFamily="34" charset="0"/>
              <a:buChar char="•"/>
            </a:pPr>
            <a:r>
              <a:rPr lang="en-US" dirty="0" smtClean="0"/>
              <a:t>Defines the terms and concepts of the </a:t>
            </a:r>
            <a:r>
              <a:rPr lang="en-US" dirty="0" smtClean="0"/>
              <a:t>threat &amp; risk domain </a:t>
            </a:r>
            <a:r>
              <a:rPr lang="en-US" dirty="0" smtClean="0"/>
              <a:t>as a semantic model. Conceptual models can also be transformed to ontologies.</a:t>
            </a:r>
          </a:p>
          <a:p>
            <a:r>
              <a:rPr lang="en-US" dirty="0" smtClean="0">
                <a:solidFill>
                  <a:srgbClr val="C00000"/>
                </a:solidFill>
              </a:rPr>
              <a:t>Data models</a:t>
            </a:r>
          </a:p>
          <a:p>
            <a:pPr marL="285750" indent="-285750">
              <a:buFont typeface="Arial" panose="020B0604020202020204" pitchFamily="34" charset="0"/>
              <a:buChar char="•"/>
            </a:pPr>
            <a:r>
              <a:rPr lang="en-US" dirty="0" smtClean="0"/>
              <a:t>Represents specific logical or physical data schema for a specific purpose – more concrete and structured. </a:t>
            </a:r>
          </a:p>
          <a:p>
            <a:pPr marL="285750" indent="-285750">
              <a:buFont typeface="Arial" panose="020B0604020202020204" pitchFamily="34" charset="0"/>
              <a:buChar char="•"/>
            </a:pPr>
            <a:r>
              <a:rPr lang="en-US" dirty="0" smtClean="0"/>
              <a:t>Data models are a direct representation of some kind of schema, e.g. XML Schema, SQL Schema or RDF Schema.</a:t>
            </a:r>
          </a:p>
          <a:p>
            <a:r>
              <a:rPr lang="en-US" dirty="0" smtClean="0">
                <a:solidFill>
                  <a:srgbClr val="C00000"/>
                </a:solidFill>
              </a:rPr>
              <a:t>Mappings</a:t>
            </a:r>
          </a:p>
          <a:p>
            <a:pPr marL="285750" indent="-285750">
              <a:buFont typeface="Arial" panose="020B0604020202020204" pitchFamily="34" charset="0"/>
              <a:buChar char="•"/>
            </a:pPr>
            <a:r>
              <a:rPr lang="en-US" dirty="0" smtClean="0"/>
              <a:t>Mappings relate a data model to one or more conceptual models to provide for automated transformation and federation of information in these deferent formats. </a:t>
            </a:r>
          </a:p>
          <a:p>
            <a:pPr marL="285750" indent="-285750">
              <a:buFont typeface="Arial" panose="020B0604020202020204" pitchFamily="34" charset="0"/>
              <a:buChar char="•"/>
            </a:pPr>
            <a:r>
              <a:rPr lang="en-US" dirty="0" smtClean="0"/>
              <a:t>The conceptual models become the “pivot point” between multiple data representations of the same and related concepts.</a:t>
            </a:r>
            <a:endParaRPr lang="en-US" dirty="0"/>
          </a:p>
        </p:txBody>
      </p:sp>
      <p:sp>
        <p:nvSpPr>
          <p:cNvPr id="7" name="Title 6"/>
          <p:cNvSpPr>
            <a:spLocks noGrp="1"/>
          </p:cNvSpPr>
          <p:nvPr>
            <p:ph type="title"/>
          </p:nvPr>
        </p:nvSpPr>
        <p:spPr/>
        <p:txBody>
          <a:bodyPr/>
          <a:lstStyle/>
          <a:p>
            <a:r>
              <a:rPr lang="en-US" dirty="0" smtClean="0"/>
              <a:t>Kinds of models</a:t>
            </a:r>
            <a:endParaRPr lang="en-US" dirty="0"/>
          </a:p>
        </p:txBody>
      </p:sp>
      <p:sp>
        <p:nvSpPr>
          <p:cNvPr id="2" name="Footer Placeholder 1"/>
          <p:cNvSpPr>
            <a:spLocks noGrp="1"/>
          </p:cNvSpPr>
          <p:nvPr>
            <p:ph type="ftr" sz="quarter" idx="16"/>
          </p:nvPr>
        </p:nvSpPr>
        <p:spPr/>
        <p:txBody>
          <a:bodyPr/>
          <a:lstStyle/>
          <a:p>
            <a:r>
              <a:rPr lang="en-US" smtClean="0"/>
              <a:t>OMG Threat &amp; Risk for STIDS 2015</a:t>
            </a:r>
            <a:endParaRPr lang="en-US"/>
          </a:p>
        </p:txBody>
      </p:sp>
      <p:sp>
        <p:nvSpPr>
          <p:cNvPr id="6" name="Slide Number Placeholder 5"/>
          <p:cNvSpPr>
            <a:spLocks noGrp="1"/>
          </p:cNvSpPr>
          <p:nvPr>
            <p:ph type="sldNum" sz="quarter" idx="15"/>
          </p:nvPr>
        </p:nvSpPr>
        <p:spPr/>
        <p:txBody>
          <a:bodyPr/>
          <a:lstStyle/>
          <a:p>
            <a:fld id="{C5349D12-3EF0-44B0-8484-0F10BE0E01DA}" type="slidenum">
              <a:rPr lang="en-US" smtClean="0"/>
              <a:t>37</a:t>
            </a:fld>
            <a:endParaRPr lang="en-US"/>
          </a:p>
        </p:txBody>
      </p:sp>
      <p:sp>
        <p:nvSpPr>
          <p:cNvPr id="9" name="Date Placeholder 8"/>
          <p:cNvSpPr>
            <a:spLocks noGrp="1"/>
          </p:cNvSpPr>
          <p:nvPr>
            <p:ph type="dt" sz="half" idx="14"/>
          </p:nvPr>
        </p:nvSpPr>
        <p:spPr/>
        <p:txBody>
          <a:bodyPr/>
          <a:lstStyle/>
          <a:p>
            <a:r>
              <a:rPr lang="en-US" smtClean="0"/>
              <a:t>11/18/2015</a:t>
            </a:r>
            <a:endParaRPr lang="en-US" dirty="0"/>
          </a:p>
        </p:txBody>
      </p:sp>
    </p:spTree>
    <p:extLst>
      <p:ext uri="{BB962C8B-B14F-4D97-AF65-F5344CB8AC3E}">
        <p14:creationId xmlns:p14="http://schemas.microsoft.com/office/powerpoint/2010/main" val="367219154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4294967295"/>
          </p:nvPr>
        </p:nvSpPr>
        <p:spPr>
          <a:xfrm>
            <a:off x="352426" y="1463040"/>
            <a:ext cx="3886200" cy="4709160"/>
          </a:xfrm>
          <a:prstGeom prst="rect">
            <a:avLst/>
          </a:prstGeom>
        </p:spPr>
        <p:txBody>
          <a:bodyPr>
            <a:normAutofit fontScale="85000" lnSpcReduction="20000"/>
          </a:bodyPr>
          <a:lstStyle/>
          <a:p>
            <a:r>
              <a:rPr lang="en-US" dirty="0" smtClean="0"/>
              <a:t>Data representations (Schema &amp; Instances)</a:t>
            </a:r>
          </a:p>
          <a:p>
            <a:pPr marL="285750" indent="-285750">
              <a:buFont typeface="Arial" panose="020B0604020202020204" pitchFamily="34" charset="0"/>
              <a:buChar char="•"/>
            </a:pPr>
            <a:r>
              <a:rPr lang="en-US" dirty="0" smtClean="0"/>
              <a:t>Model data for a purpose using a technology</a:t>
            </a:r>
          </a:p>
          <a:p>
            <a:pPr marL="285750" indent="-285750">
              <a:buFont typeface="Arial" panose="020B0604020202020204" pitchFamily="34" charset="0"/>
              <a:buChar char="•"/>
            </a:pPr>
            <a:r>
              <a:rPr lang="en-US" dirty="0" smtClean="0"/>
              <a:t>“Instances” are data structures (e.g. SQL tables or XML documents) – “facts” about the things in the world from some perspective</a:t>
            </a:r>
          </a:p>
          <a:p>
            <a:r>
              <a:rPr lang="en-US" dirty="0"/>
              <a:t>C</a:t>
            </a:r>
            <a:r>
              <a:rPr lang="en-US" dirty="0" smtClean="0"/>
              <a:t>onceptual Domain Models (CDM)</a:t>
            </a:r>
          </a:p>
          <a:p>
            <a:pPr marL="285750" indent="-285750">
              <a:buFont typeface="Arial" panose="020B0604020202020204" pitchFamily="34" charset="0"/>
              <a:buChar char="•"/>
            </a:pPr>
            <a:r>
              <a:rPr lang="en-US" dirty="0" smtClean="0"/>
              <a:t>A conception of the world by a group of stakeholders – less purpose specific</a:t>
            </a:r>
          </a:p>
          <a:p>
            <a:pPr marL="285750" indent="-285750">
              <a:buFont typeface="Arial" panose="020B0604020202020204" pitchFamily="34" charset="0"/>
              <a:buChar char="•"/>
            </a:pPr>
            <a:r>
              <a:rPr lang="en-US" dirty="0" smtClean="0"/>
              <a:t>“Instances” are things in the world – so can’t be in models</a:t>
            </a:r>
          </a:p>
          <a:p>
            <a:r>
              <a:rPr lang="en-US" dirty="0" smtClean="0"/>
              <a:t>Using abstraction, we can have multiple </a:t>
            </a:r>
            <a:r>
              <a:rPr lang="en-US" dirty="0" smtClean="0">
                <a:solidFill>
                  <a:srgbClr val="FF0000"/>
                </a:solidFill>
              </a:rPr>
              <a:t>representations</a:t>
            </a:r>
            <a:r>
              <a:rPr lang="en-US" dirty="0" smtClean="0"/>
              <a:t> of facts about the world in different data structures and technologies</a:t>
            </a:r>
          </a:p>
          <a:p>
            <a:r>
              <a:rPr lang="en-US" dirty="0" smtClean="0">
                <a:solidFill>
                  <a:srgbClr val="FF0000"/>
                </a:solidFill>
              </a:rPr>
              <a:t>Rules</a:t>
            </a:r>
            <a:r>
              <a:rPr lang="en-US" dirty="0" smtClean="0"/>
              <a:t> define how domain concepts can be represented in a particular form – rules can be simple and generic or heavyweight and specific, depending on the representation.</a:t>
            </a:r>
          </a:p>
          <a:p>
            <a:endParaRPr lang="en-US" dirty="0"/>
          </a:p>
        </p:txBody>
      </p:sp>
      <p:sp>
        <p:nvSpPr>
          <p:cNvPr id="6" name="Title 5"/>
          <p:cNvSpPr>
            <a:spLocks noGrp="1"/>
          </p:cNvSpPr>
          <p:nvPr>
            <p:ph type="title"/>
          </p:nvPr>
        </p:nvSpPr>
        <p:spPr/>
        <p:txBody>
          <a:bodyPr>
            <a:normAutofit fontScale="90000"/>
          </a:bodyPr>
          <a:lstStyle/>
          <a:p>
            <a:r>
              <a:rPr lang="en-US" dirty="0" smtClean="0"/>
              <a:t>Pivoting Through a Conceptual Model</a:t>
            </a:r>
            <a:endParaRPr lang="en-US" dirty="0"/>
          </a:p>
        </p:txBody>
      </p:sp>
      <p:sp>
        <p:nvSpPr>
          <p:cNvPr id="9" name="U-Turn Arrow 8"/>
          <p:cNvSpPr/>
          <p:nvPr/>
        </p:nvSpPr>
        <p:spPr>
          <a:xfrm flipV="1">
            <a:off x="5031988" y="2133600"/>
            <a:ext cx="3505200" cy="3124200"/>
          </a:xfrm>
          <a:prstGeom prst="utur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lowchart: Document 9"/>
          <p:cNvSpPr/>
          <p:nvPr/>
        </p:nvSpPr>
        <p:spPr>
          <a:xfrm>
            <a:off x="4536688" y="1295400"/>
            <a:ext cx="1752600" cy="1066800"/>
          </a:xfrm>
          <a:prstGeom prst="flowChartDocument">
            <a:avLst/>
          </a:prstGeom>
          <a:solidFill>
            <a:schemeClr val="accent2">
              <a:lumMod val="40000"/>
              <a:lumOff val="60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25000"/>
                  </a:schemeClr>
                </a:solidFill>
              </a:rPr>
              <a:t>“Source”</a:t>
            </a:r>
          </a:p>
          <a:p>
            <a:pPr algn="ctr"/>
            <a:r>
              <a:rPr lang="en-US" dirty="0" smtClean="0">
                <a:solidFill>
                  <a:schemeClr val="bg2">
                    <a:lumMod val="25000"/>
                  </a:schemeClr>
                </a:solidFill>
              </a:rPr>
              <a:t>Data</a:t>
            </a:r>
          </a:p>
          <a:p>
            <a:pPr algn="ctr"/>
            <a:r>
              <a:rPr lang="en-US" dirty="0" smtClean="0">
                <a:solidFill>
                  <a:schemeClr val="bg2">
                    <a:lumMod val="25000"/>
                  </a:schemeClr>
                </a:solidFill>
              </a:rPr>
              <a:t>Representation</a:t>
            </a:r>
            <a:endParaRPr lang="en-US" dirty="0">
              <a:solidFill>
                <a:schemeClr val="bg2">
                  <a:lumMod val="25000"/>
                </a:schemeClr>
              </a:solidFill>
            </a:endParaRPr>
          </a:p>
        </p:txBody>
      </p:sp>
      <p:sp>
        <p:nvSpPr>
          <p:cNvPr id="12" name="Flowchart: Alternate Process 11"/>
          <p:cNvSpPr/>
          <p:nvPr/>
        </p:nvSpPr>
        <p:spPr>
          <a:xfrm>
            <a:off x="4691876" y="4456771"/>
            <a:ext cx="3845312" cy="1524000"/>
          </a:xfrm>
          <a:prstGeom prst="flowChartAlternateProcess">
            <a:avLst/>
          </a:prstGeom>
          <a:solidFill>
            <a:srgbClr val="FFC000">
              <a:alpha val="7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25000"/>
                  </a:schemeClr>
                </a:solidFill>
              </a:rPr>
              <a:t>Conceptual Domain Models</a:t>
            </a:r>
          </a:p>
          <a:p>
            <a:pPr algn="ctr"/>
            <a:r>
              <a:rPr lang="en-US" dirty="0" smtClean="0">
                <a:solidFill>
                  <a:schemeClr val="bg2">
                    <a:lumMod val="25000"/>
                  </a:schemeClr>
                </a:solidFill>
              </a:rPr>
              <a:t>(Models of the world)</a:t>
            </a:r>
            <a:endParaRPr lang="en-US" dirty="0">
              <a:solidFill>
                <a:schemeClr val="bg2">
                  <a:lumMod val="25000"/>
                </a:schemeClr>
              </a:solidFill>
            </a:endParaRPr>
          </a:p>
        </p:txBody>
      </p:sp>
      <p:sp>
        <p:nvSpPr>
          <p:cNvPr id="13" name="Right Arrow 12"/>
          <p:cNvSpPr/>
          <p:nvPr/>
        </p:nvSpPr>
        <p:spPr>
          <a:xfrm rot="5400000">
            <a:off x="4498588" y="3237571"/>
            <a:ext cx="1828800" cy="609600"/>
          </a:xfrm>
          <a:prstGeom prst="rightArrow">
            <a:avLst/>
          </a:prstGeom>
          <a:solidFill>
            <a:schemeClr val="accent1">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Represent</a:t>
            </a:r>
            <a:endParaRPr lang="en-US" dirty="0"/>
          </a:p>
        </p:txBody>
      </p:sp>
      <p:sp>
        <p:nvSpPr>
          <p:cNvPr id="14" name="Right Arrow 13"/>
          <p:cNvSpPr/>
          <p:nvPr/>
        </p:nvSpPr>
        <p:spPr>
          <a:xfrm rot="16200000">
            <a:off x="7070338" y="3409021"/>
            <a:ext cx="1371600" cy="723900"/>
          </a:xfrm>
          <a:prstGeom prst="rightArrow">
            <a:avLst/>
          </a:prstGeom>
          <a:solidFill>
            <a:schemeClr val="accent1">
              <a:alpha val="7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Rules</a:t>
            </a:r>
            <a:endParaRPr lang="en-US" dirty="0"/>
          </a:p>
        </p:txBody>
      </p:sp>
      <p:sp>
        <p:nvSpPr>
          <p:cNvPr id="15" name="Flowchart: Document 14"/>
          <p:cNvSpPr/>
          <p:nvPr/>
        </p:nvSpPr>
        <p:spPr>
          <a:xfrm>
            <a:off x="6830122" y="1981200"/>
            <a:ext cx="1752600" cy="1066800"/>
          </a:xfrm>
          <a:prstGeom prst="flowChartDocument">
            <a:avLst/>
          </a:prstGeom>
          <a:solidFill>
            <a:schemeClr val="accent2">
              <a:lumMod val="40000"/>
              <a:lumOff val="60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25000"/>
                  </a:schemeClr>
                </a:solidFill>
              </a:rPr>
              <a:t>“Target”</a:t>
            </a:r>
          </a:p>
          <a:p>
            <a:pPr algn="ctr"/>
            <a:r>
              <a:rPr lang="en-US" dirty="0" smtClean="0">
                <a:solidFill>
                  <a:schemeClr val="bg2">
                    <a:lumMod val="25000"/>
                  </a:schemeClr>
                </a:solidFill>
              </a:rPr>
              <a:t>Data</a:t>
            </a:r>
          </a:p>
          <a:p>
            <a:pPr algn="ctr"/>
            <a:r>
              <a:rPr lang="en-US" dirty="0" smtClean="0">
                <a:solidFill>
                  <a:schemeClr val="bg2">
                    <a:lumMod val="25000"/>
                  </a:schemeClr>
                </a:solidFill>
              </a:rPr>
              <a:t>Representation</a:t>
            </a:r>
            <a:endParaRPr lang="en-US" dirty="0">
              <a:solidFill>
                <a:schemeClr val="bg2">
                  <a:lumMod val="25000"/>
                </a:schemeClr>
              </a:solidFill>
            </a:endParaRPr>
          </a:p>
        </p:txBody>
      </p:sp>
      <p:sp>
        <p:nvSpPr>
          <p:cNvPr id="2" name="Footer Placeholder 1"/>
          <p:cNvSpPr>
            <a:spLocks noGrp="1"/>
          </p:cNvSpPr>
          <p:nvPr>
            <p:ph type="ftr" sz="quarter" idx="17"/>
          </p:nvPr>
        </p:nvSpPr>
        <p:spPr/>
        <p:txBody>
          <a:bodyPr/>
          <a:lstStyle/>
          <a:p>
            <a:r>
              <a:rPr lang="en-US" smtClean="0"/>
              <a:t>OMG Threat &amp; Risk for STIDS 2015</a:t>
            </a:r>
            <a:endParaRPr lang="en-US"/>
          </a:p>
        </p:txBody>
      </p:sp>
      <p:sp>
        <p:nvSpPr>
          <p:cNvPr id="8" name="Slide Number Placeholder 7"/>
          <p:cNvSpPr>
            <a:spLocks noGrp="1"/>
          </p:cNvSpPr>
          <p:nvPr>
            <p:ph type="sldNum" sz="quarter" idx="16"/>
          </p:nvPr>
        </p:nvSpPr>
        <p:spPr/>
        <p:txBody>
          <a:bodyPr/>
          <a:lstStyle/>
          <a:p>
            <a:fld id="{C5349D12-3EF0-44B0-8484-0F10BE0E01DA}" type="slidenum">
              <a:rPr lang="en-US" smtClean="0"/>
              <a:t>38</a:t>
            </a:fld>
            <a:endParaRPr lang="en-US"/>
          </a:p>
        </p:txBody>
      </p:sp>
      <p:sp>
        <p:nvSpPr>
          <p:cNvPr id="11" name="Date Placeholder 10"/>
          <p:cNvSpPr>
            <a:spLocks noGrp="1"/>
          </p:cNvSpPr>
          <p:nvPr>
            <p:ph type="dt" sz="half" idx="15"/>
          </p:nvPr>
        </p:nvSpPr>
        <p:spPr/>
        <p:txBody>
          <a:bodyPr/>
          <a:lstStyle/>
          <a:p>
            <a:r>
              <a:rPr lang="en-US" smtClean="0"/>
              <a:t>11/18/2015</a:t>
            </a:r>
            <a:endParaRPr lang="en-US"/>
          </a:p>
        </p:txBody>
      </p:sp>
    </p:spTree>
    <p:extLst>
      <p:ext uri="{BB962C8B-B14F-4D97-AF65-F5344CB8AC3E}">
        <p14:creationId xmlns:p14="http://schemas.microsoft.com/office/powerpoint/2010/main" val="256768966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68" name="Group 2067"/>
          <p:cNvGrpSpPr/>
          <p:nvPr/>
        </p:nvGrpSpPr>
        <p:grpSpPr>
          <a:xfrm>
            <a:off x="2476500" y="4324713"/>
            <a:ext cx="7097844" cy="2319505"/>
            <a:chOff x="2476500" y="4324713"/>
            <a:chExt cx="7097844" cy="2319505"/>
          </a:xfrm>
        </p:grpSpPr>
        <p:sp>
          <p:nvSpPr>
            <p:cNvPr id="12" name="TextBox 11"/>
            <p:cNvSpPr txBox="1"/>
            <p:nvPr/>
          </p:nvSpPr>
          <p:spPr>
            <a:xfrm>
              <a:off x="5689819" y="4324713"/>
              <a:ext cx="3884525" cy="830997"/>
            </a:xfrm>
            <a:prstGeom prst="rect">
              <a:avLst/>
            </a:prstGeom>
            <a:solidFill>
              <a:srgbClr val="002060"/>
            </a:solidFill>
          </p:spPr>
          <p:txBody>
            <a:bodyPr wrap="none" rtlCol="0">
              <a:spAutoFit/>
            </a:bodyPr>
            <a:lstStyle/>
            <a:p>
              <a:r>
                <a:rPr lang="en-US" sz="1200" dirty="0" smtClean="0"/>
                <a:t>&lt;</a:t>
              </a:r>
              <a:r>
                <a:rPr lang="en-US" sz="1200" dirty="0" err="1" smtClean="0"/>
                <a:t>PersonType</a:t>
              </a:r>
              <a:r>
                <a:rPr lang="en-US" sz="1200" dirty="0" smtClean="0"/>
                <a:t>&gt;</a:t>
              </a:r>
            </a:p>
            <a:p>
              <a:r>
                <a:rPr lang="en-US" sz="1200" dirty="0"/>
                <a:t>	</a:t>
              </a:r>
              <a:r>
                <a:rPr lang="en-US" sz="1200" dirty="0" smtClean="0"/>
                <a:t>&lt;</a:t>
              </a:r>
              <a:r>
                <a:rPr lang="en-US" sz="1200" dirty="0" err="1" smtClean="0"/>
                <a:t>NameText</a:t>
              </a:r>
              <a:r>
                <a:rPr lang="en-US" sz="1200" dirty="0" smtClean="0"/>
                <a:t>&gt;Cory B. Casanave&lt;/</a:t>
              </a:r>
              <a:r>
                <a:rPr lang="en-US" sz="1200" dirty="0" err="1" smtClean="0"/>
                <a:t>NameText</a:t>
              </a:r>
              <a:r>
                <a:rPr lang="en-US" sz="1200" dirty="0" smtClean="0"/>
                <a:t>&gt;</a:t>
              </a:r>
            </a:p>
            <a:p>
              <a:r>
                <a:rPr lang="en-US" sz="1200" dirty="0"/>
                <a:t>	</a:t>
              </a:r>
              <a:r>
                <a:rPr lang="en-US" sz="1200" dirty="0" smtClean="0"/>
                <a:t>&lt;Weight-LBS&gt;234&lt;/Weight-LBS&gt;</a:t>
              </a:r>
            </a:p>
            <a:p>
              <a:r>
                <a:rPr lang="en-US" sz="1200" dirty="0" smtClean="0"/>
                <a:t>&lt;/</a:t>
              </a:r>
              <a:r>
                <a:rPr lang="en-US" sz="1200" dirty="0" err="1" smtClean="0"/>
                <a:t>PersonType</a:t>
              </a:r>
              <a:r>
                <a:rPr lang="en-US" sz="1200" dirty="0" smtClean="0"/>
                <a:t>&gt;</a:t>
              </a:r>
              <a:endParaRPr lang="en-US" sz="1200"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7691" y="5468983"/>
              <a:ext cx="2181225"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500" y="5628218"/>
              <a:ext cx="2476500"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TextBox 1"/>
          <p:cNvSpPr txBox="1"/>
          <p:nvPr/>
        </p:nvSpPr>
        <p:spPr>
          <a:xfrm>
            <a:off x="6284018" y="6431008"/>
            <a:ext cx="575799" cy="307777"/>
          </a:xfrm>
          <a:prstGeom prst="rect">
            <a:avLst/>
          </a:prstGeom>
          <a:noFill/>
        </p:spPr>
        <p:txBody>
          <a:bodyPr wrap="none" rtlCol="0">
            <a:spAutoFit/>
          </a:bodyPr>
          <a:lstStyle/>
          <a:p>
            <a:r>
              <a:rPr lang="en-US" sz="1400" dirty="0" smtClean="0"/>
              <a:t>Excel</a:t>
            </a:r>
            <a:endParaRPr lang="en-US" sz="1400" dirty="0"/>
          </a:p>
        </p:txBody>
      </p:sp>
      <p:sp>
        <p:nvSpPr>
          <p:cNvPr id="23" name="TextBox 22"/>
          <p:cNvSpPr txBox="1"/>
          <p:nvPr/>
        </p:nvSpPr>
        <p:spPr>
          <a:xfrm>
            <a:off x="3324230" y="6580821"/>
            <a:ext cx="545342" cy="307777"/>
          </a:xfrm>
          <a:prstGeom prst="rect">
            <a:avLst/>
          </a:prstGeom>
          <a:noFill/>
        </p:spPr>
        <p:txBody>
          <a:bodyPr wrap="none" rtlCol="0">
            <a:spAutoFit/>
          </a:bodyPr>
          <a:lstStyle/>
          <a:p>
            <a:r>
              <a:rPr lang="en-US" sz="1400" dirty="0" smtClean="0"/>
              <a:t>UML</a:t>
            </a:r>
            <a:endParaRPr lang="en-US" sz="1400" dirty="0"/>
          </a:p>
        </p:txBody>
      </p:sp>
      <p:sp>
        <p:nvSpPr>
          <p:cNvPr id="25" name="TextBox 24"/>
          <p:cNvSpPr txBox="1"/>
          <p:nvPr/>
        </p:nvSpPr>
        <p:spPr>
          <a:xfrm>
            <a:off x="7466810" y="5109535"/>
            <a:ext cx="529312" cy="307777"/>
          </a:xfrm>
          <a:prstGeom prst="rect">
            <a:avLst/>
          </a:prstGeom>
          <a:noFill/>
        </p:spPr>
        <p:txBody>
          <a:bodyPr wrap="none" rtlCol="0">
            <a:spAutoFit/>
          </a:bodyPr>
          <a:lstStyle/>
          <a:p>
            <a:r>
              <a:rPr lang="en-US" sz="1400" dirty="0" smtClean="0"/>
              <a:t>XML</a:t>
            </a:r>
            <a:endParaRPr lang="en-US" sz="1400" dirty="0"/>
          </a:p>
        </p:txBody>
      </p:sp>
      <p:sp>
        <p:nvSpPr>
          <p:cNvPr id="7" name="Content Placeholder 6"/>
          <p:cNvSpPr>
            <a:spLocks noGrp="1"/>
          </p:cNvSpPr>
          <p:nvPr>
            <p:ph sz="quarter" idx="4294967295"/>
          </p:nvPr>
        </p:nvSpPr>
        <p:spPr>
          <a:xfrm>
            <a:off x="352426" y="1463040"/>
            <a:ext cx="3533774" cy="4165178"/>
          </a:xfrm>
          <a:prstGeom prst="rect">
            <a:avLst/>
          </a:prstGeom>
        </p:spPr>
        <p:txBody>
          <a:bodyPr>
            <a:noAutofit/>
          </a:bodyPr>
          <a:lstStyle/>
          <a:p>
            <a:r>
              <a:rPr lang="en-US" sz="1200" dirty="0" smtClean="0"/>
              <a:t>There is an actual “Person”, Cory Casanave</a:t>
            </a:r>
          </a:p>
          <a:p>
            <a:pPr marL="285750" indent="-285750">
              <a:buFont typeface="Arial" pitchFamily="34" charset="0"/>
              <a:buChar char="•"/>
            </a:pPr>
            <a:r>
              <a:rPr lang="en-US" sz="1200" dirty="0" smtClean="0"/>
              <a:t>There is a concept of this person shared in this room, right now</a:t>
            </a:r>
          </a:p>
          <a:p>
            <a:pPr marL="285750" indent="-285750">
              <a:buFont typeface="Arial" pitchFamily="34" charset="0"/>
              <a:buChar char="•"/>
            </a:pPr>
            <a:r>
              <a:rPr lang="en-US" sz="1200" dirty="0" smtClean="0"/>
              <a:t>Here is one representation of him</a:t>
            </a:r>
          </a:p>
          <a:p>
            <a:pPr marL="285750" indent="-285750">
              <a:buFont typeface="Arial" pitchFamily="34" charset="0"/>
              <a:buChar char="•"/>
            </a:pPr>
            <a:r>
              <a:rPr lang="en-US" sz="1200" dirty="0" smtClean="0"/>
              <a:t>“Person” is a shared concept, independent of data structures</a:t>
            </a:r>
          </a:p>
          <a:p>
            <a:pPr marL="285750" indent="-285750">
              <a:buFont typeface="Arial" pitchFamily="34" charset="0"/>
              <a:buChar char="•"/>
            </a:pPr>
            <a:r>
              <a:rPr lang="en-US" sz="1200" dirty="0" smtClean="0"/>
              <a:t>There may also be shared agreement that Cory is a person and some other “facts”</a:t>
            </a:r>
          </a:p>
          <a:p>
            <a:pPr marL="457200" lvl="1" indent="-285750"/>
            <a:r>
              <a:rPr lang="en-US" sz="1100" dirty="0" smtClean="0"/>
              <a:t>“Cory Casanave” is a name for this person</a:t>
            </a:r>
          </a:p>
          <a:p>
            <a:pPr marL="457200" lvl="1" indent="-285750"/>
            <a:r>
              <a:rPr lang="en-US" sz="1100" dirty="0" smtClean="0"/>
              <a:t>He weighs 240 LBS</a:t>
            </a:r>
          </a:p>
          <a:p>
            <a:pPr marL="285750" indent="-285750">
              <a:buFont typeface="Arial" pitchFamily="34" charset="0"/>
              <a:buChar char="•"/>
            </a:pPr>
            <a:r>
              <a:rPr lang="en-US" sz="1200" dirty="0" smtClean="0"/>
              <a:t>There are multiple data representations about Cory Casanave which may or may not agree</a:t>
            </a:r>
          </a:p>
          <a:p>
            <a:pPr marL="285750" indent="-285750">
              <a:buFont typeface="Arial" pitchFamily="34" charset="0"/>
              <a:buChar char="•"/>
            </a:pPr>
            <a:r>
              <a:rPr lang="en-US" sz="1200" dirty="0" smtClean="0"/>
              <a:t>Those representations can be grounded in concepts (semantics), assisting federation</a:t>
            </a:r>
            <a:endParaRPr lang="en-US" sz="1200" dirty="0"/>
          </a:p>
        </p:txBody>
      </p:sp>
      <p:sp>
        <p:nvSpPr>
          <p:cNvPr id="6" name="Title 5"/>
          <p:cNvSpPr>
            <a:spLocks noGrp="1"/>
          </p:cNvSpPr>
          <p:nvPr>
            <p:ph type="title"/>
          </p:nvPr>
        </p:nvSpPr>
        <p:spPr/>
        <p:txBody>
          <a:bodyPr>
            <a:normAutofit fontScale="90000"/>
          </a:bodyPr>
          <a:lstStyle/>
          <a:p>
            <a:r>
              <a:rPr lang="en-US" dirty="0" smtClean="0"/>
              <a:t>Example of “Pivoting” through a conceptual model</a:t>
            </a:r>
            <a:endParaRPr lang="en-US" dirty="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99960" y="1709389"/>
            <a:ext cx="1392324" cy="1908460"/>
          </a:xfrm>
          <a:prstGeom prst="rect">
            <a:avLst/>
          </a:prstGeom>
        </p:spPr>
      </p:pic>
      <p:sp>
        <p:nvSpPr>
          <p:cNvPr id="9" name="Right Arrow 8"/>
          <p:cNvSpPr/>
          <p:nvPr/>
        </p:nvSpPr>
        <p:spPr>
          <a:xfrm>
            <a:off x="3429000" y="2309307"/>
            <a:ext cx="38862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loud Callout 9"/>
          <p:cNvSpPr/>
          <p:nvPr/>
        </p:nvSpPr>
        <p:spPr>
          <a:xfrm>
            <a:off x="4665558" y="1253840"/>
            <a:ext cx="1828800" cy="990600"/>
          </a:xfrm>
          <a:prstGeom prst="cloudCallout">
            <a:avLst>
              <a:gd name="adj1" fmla="val -83690"/>
              <a:gd name="adj2" fmla="val 167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Concept of</a:t>
            </a:r>
          </a:p>
          <a:p>
            <a:pPr algn="ctr"/>
            <a:r>
              <a:rPr lang="en-US" sz="1400" dirty="0" smtClean="0"/>
              <a:t>“Cory Casanave”</a:t>
            </a:r>
            <a:endParaRPr lang="en-US" sz="1400" dirty="0"/>
          </a:p>
        </p:txBody>
      </p:sp>
      <p:sp>
        <p:nvSpPr>
          <p:cNvPr id="11" name="Cloud Callout 10"/>
          <p:cNvSpPr/>
          <p:nvPr/>
        </p:nvSpPr>
        <p:spPr>
          <a:xfrm>
            <a:off x="4800600" y="2703370"/>
            <a:ext cx="1828800" cy="990600"/>
          </a:xfrm>
          <a:prstGeom prst="cloudCallout">
            <a:avLst>
              <a:gd name="adj1" fmla="val -138087"/>
              <a:gd name="adj2" fmla="val -244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Concept of a</a:t>
            </a:r>
          </a:p>
          <a:p>
            <a:pPr algn="ctr"/>
            <a:r>
              <a:rPr lang="en-US" sz="1400" dirty="0" smtClean="0"/>
              <a:t>“Person”</a:t>
            </a:r>
            <a:endParaRPr lang="en-US" sz="1400" dirty="0"/>
          </a:p>
        </p:txBody>
      </p:sp>
      <p:grpSp>
        <p:nvGrpSpPr>
          <p:cNvPr id="2067" name="Group 2066"/>
          <p:cNvGrpSpPr/>
          <p:nvPr/>
        </p:nvGrpSpPr>
        <p:grpSpPr>
          <a:xfrm>
            <a:off x="3886200" y="1310478"/>
            <a:ext cx="3772716" cy="5214363"/>
            <a:chOff x="3886200" y="1310478"/>
            <a:chExt cx="3772716" cy="5214363"/>
          </a:xfrm>
        </p:grpSpPr>
        <p:cxnSp>
          <p:nvCxnSpPr>
            <p:cNvPr id="14" name="Straight Arrow Connector 13"/>
            <p:cNvCxnSpPr>
              <a:endCxn id="11" idx="1"/>
            </p:cNvCxnSpPr>
            <p:nvPr/>
          </p:nvCxnSpPr>
          <p:spPr>
            <a:xfrm flipH="1" flipV="1">
              <a:off x="5715000" y="3692915"/>
              <a:ext cx="457200" cy="726686"/>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6172200" y="2136466"/>
              <a:ext cx="609600" cy="2359334"/>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5509181" y="3617849"/>
              <a:ext cx="399703" cy="2173351"/>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6545580" y="1811225"/>
              <a:ext cx="769620" cy="433215"/>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3886200" y="2136466"/>
              <a:ext cx="914400" cy="371899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576353" y="3600042"/>
              <a:ext cx="814253" cy="2264123"/>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1" name="Curved Connector 30"/>
            <p:cNvCxnSpPr>
              <a:stCxn id="2060" idx="3"/>
              <a:endCxn id="10" idx="3"/>
            </p:cNvCxnSpPr>
            <p:nvPr/>
          </p:nvCxnSpPr>
          <p:spPr>
            <a:xfrm flipH="1" flipV="1">
              <a:off x="5579958" y="1310478"/>
              <a:ext cx="2078958" cy="5029697"/>
            </a:xfrm>
            <a:prstGeom prst="curvedConnector4">
              <a:avLst>
                <a:gd name="adj1" fmla="val -64614"/>
                <a:gd name="adj2" fmla="val 10567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60" name="TextBox 2059"/>
            <p:cNvSpPr txBox="1"/>
            <p:nvPr/>
          </p:nvSpPr>
          <p:spPr>
            <a:xfrm>
              <a:off x="7413336" y="6155509"/>
              <a:ext cx="245580" cy="369332"/>
            </a:xfrm>
            <a:prstGeom prst="rect">
              <a:avLst/>
            </a:prstGeom>
            <a:noFill/>
          </p:spPr>
          <p:txBody>
            <a:bodyPr wrap="none" rtlCol="0">
              <a:spAutoFit/>
            </a:bodyPr>
            <a:lstStyle/>
            <a:p>
              <a:r>
                <a:rPr lang="en-US" dirty="0" smtClean="0"/>
                <a:t>.</a:t>
              </a:r>
              <a:endParaRPr lang="en-US" dirty="0"/>
            </a:p>
          </p:txBody>
        </p:sp>
      </p:grpSp>
      <p:sp>
        <p:nvSpPr>
          <p:cNvPr id="4" name="Right Arrow 3"/>
          <p:cNvSpPr/>
          <p:nvPr/>
        </p:nvSpPr>
        <p:spPr>
          <a:xfrm>
            <a:off x="12032" y="5867733"/>
            <a:ext cx="1905000" cy="575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Representations</a:t>
            </a:r>
            <a:endParaRPr lang="en-US" dirty="0"/>
          </a:p>
        </p:txBody>
      </p:sp>
      <p:sp>
        <p:nvSpPr>
          <p:cNvPr id="3" name="Footer Placeholder 2"/>
          <p:cNvSpPr>
            <a:spLocks noGrp="1"/>
          </p:cNvSpPr>
          <p:nvPr>
            <p:ph type="ftr" sz="quarter" idx="17"/>
          </p:nvPr>
        </p:nvSpPr>
        <p:spPr/>
        <p:txBody>
          <a:bodyPr/>
          <a:lstStyle/>
          <a:p>
            <a:r>
              <a:rPr lang="en-US" smtClean="0"/>
              <a:t>OMG Threat &amp; Risk for STIDS 2015</a:t>
            </a:r>
            <a:endParaRPr lang="en-US"/>
          </a:p>
        </p:txBody>
      </p:sp>
      <p:sp>
        <p:nvSpPr>
          <p:cNvPr id="16" name="Slide Number Placeholder 15"/>
          <p:cNvSpPr>
            <a:spLocks noGrp="1"/>
          </p:cNvSpPr>
          <p:nvPr>
            <p:ph type="sldNum" sz="quarter" idx="16"/>
          </p:nvPr>
        </p:nvSpPr>
        <p:spPr/>
        <p:txBody>
          <a:bodyPr/>
          <a:lstStyle/>
          <a:p>
            <a:fld id="{C5349D12-3EF0-44B0-8484-0F10BE0E01DA}" type="slidenum">
              <a:rPr lang="en-US" smtClean="0"/>
              <a:t>39</a:t>
            </a:fld>
            <a:endParaRPr lang="en-US"/>
          </a:p>
        </p:txBody>
      </p:sp>
      <p:sp>
        <p:nvSpPr>
          <p:cNvPr id="17" name="Date Placeholder 16"/>
          <p:cNvSpPr>
            <a:spLocks noGrp="1"/>
          </p:cNvSpPr>
          <p:nvPr>
            <p:ph type="dt" sz="half" idx="15"/>
          </p:nvPr>
        </p:nvSpPr>
        <p:spPr/>
        <p:txBody>
          <a:bodyPr/>
          <a:lstStyle/>
          <a:p>
            <a:r>
              <a:rPr lang="en-US" smtClean="0"/>
              <a:t>11/18/2015</a:t>
            </a:r>
            <a:endParaRPr lang="en-US"/>
          </a:p>
        </p:txBody>
      </p:sp>
    </p:spTree>
    <p:extLst>
      <p:ext uri="{BB962C8B-B14F-4D97-AF65-F5344CB8AC3E}">
        <p14:creationId xmlns:p14="http://schemas.microsoft.com/office/powerpoint/2010/main" val="1016509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nodeType="clickEffect">
                                  <p:stCondLst>
                                    <p:cond delay="0"/>
                                  </p:stCondLst>
                                  <p:childTnLst>
                                    <p:set>
                                      <p:cBhvr>
                                        <p:cTn id="12" dur="1" fill="hold">
                                          <p:stCondLst>
                                            <p:cond delay="0"/>
                                          </p:stCondLst>
                                        </p:cTn>
                                        <p:tgtEl>
                                          <p:spTgt spid="2067"/>
                                        </p:tgtEl>
                                        <p:attrNameLst>
                                          <p:attrName>style.visibility</p:attrName>
                                        </p:attrNameLst>
                                      </p:cBhvr>
                                      <p:to>
                                        <p:strVal val="visible"/>
                                      </p:to>
                                    </p:set>
                                    <p:anim calcmode="lin" valueType="num">
                                      <p:cBhvr additive="base">
                                        <p:cTn id="13" dur="500" fill="hold"/>
                                        <p:tgtEl>
                                          <p:spTgt spid="2067"/>
                                        </p:tgtEl>
                                        <p:attrNameLst>
                                          <p:attrName>ppt_x</p:attrName>
                                        </p:attrNameLst>
                                      </p:cBhvr>
                                      <p:tavLst>
                                        <p:tav tm="0">
                                          <p:val>
                                            <p:strVal val="1+#ppt_w/2"/>
                                          </p:val>
                                        </p:tav>
                                        <p:tav tm="100000">
                                          <p:val>
                                            <p:strVal val="#ppt_x"/>
                                          </p:val>
                                        </p:tav>
                                      </p:tavLst>
                                    </p:anim>
                                    <p:anim calcmode="lin" valueType="num">
                                      <p:cBhvr additive="base">
                                        <p:cTn id="14" dur="500" fill="hold"/>
                                        <p:tgtEl>
                                          <p:spTgt spid="20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352426" y="1463040"/>
            <a:ext cx="7038974" cy="4724400"/>
          </a:xfrm>
        </p:spPr>
        <p:txBody>
          <a:bodyPr>
            <a:normAutofit/>
          </a:bodyPr>
          <a:lstStyle/>
          <a:p>
            <a:r>
              <a:rPr lang="en-US" dirty="0"/>
              <a:t>Specification Document (PDF): </a:t>
            </a:r>
            <a:r>
              <a:rPr lang="en-US" b="1" dirty="0">
                <a:hlinkClick r:id="rId2"/>
              </a:rPr>
              <a:t>http://</a:t>
            </a:r>
            <a:r>
              <a:rPr lang="en-US" b="1" dirty="0" smtClean="0">
                <a:hlinkClick r:id="rId2"/>
              </a:rPr>
              <a:t>tinyurl.com/qdfl6jl</a:t>
            </a:r>
            <a:endParaRPr lang="en-US" b="1" dirty="0" smtClean="0"/>
          </a:p>
          <a:p>
            <a:pPr lvl="0"/>
            <a:r>
              <a:rPr lang="en-US" u="sng" dirty="0" smtClean="0">
                <a:hlinkClick r:id="rId3"/>
              </a:rPr>
              <a:t>http</a:t>
            </a:r>
            <a:r>
              <a:rPr lang="en-US" u="sng" dirty="0">
                <a:hlinkClick r:id="rId3"/>
              </a:rPr>
              <a:t>://www.threatrisk.org/spec/RevisedSubmission/Revised%20Operational%20Threat%20Risk%20Submission.pdf</a:t>
            </a:r>
            <a:endParaRPr lang="en-US" dirty="0"/>
          </a:p>
          <a:p>
            <a:pPr lvl="0"/>
            <a:r>
              <a:rPr lang="en-US" dirty="0"/>
              <a:t>Specification Document (.DOC): </a:t>
            </a:r>
            <a:r>
              <a:rPr lang="en-US" dirty="0">
                <a:hlinkClick r:id="rId4"/>
              </a:rPr>
              <a:t>http://</a:t>
            </a:r>
            <a:r>
              <a:rPr lang="en-US" dirty="0" smtClean="0">
                <a:hlinkClick r:id="rId4"/>
              </a:rPr>
              <a:t>tinyurl.com/p6ykkrm</a:t>
            </a:r>
            <a:endParaRPr lang="en-US" dirty="0" smtClean="0"/>
          </a:p>
          <a:p>
            <a:pPr lvl="0"/>
            <a:r>
              <a:rPr lang="en-US" u="sng" dirty="0" smtClean="0">
                <a:hlinkClick r:id="rId5"/>
              </a:rPr>
              <a:t>http</a:t>
            </a:r>
            <a:r>
              <a:rPr lang="en-US" u="sng" dirty="0">
                <a:hlinkClick r:id="rId5"/>
              </a:rPr>
              <a:t>://www.threatrisk.org/spec/RevisedSubmission/Revised%20Operational%20Threat%20Risk%20Submission.doc</a:t>
            </a:r>
            <a:endParaRPr lang="en-US" dirty="0"/>
          </a:p>
          <a:p>
            <a:pPr lvl="0"/>
            <a:r>
              <a:rPr lang="en-US" dirty="0"/>
              <a:t>Specification .ZIP with all models: </a:t>
            </a:r>
            <a:r>
              <a:rPr lang="en-US" dirty="0">
                <a:hlinkClick r:id="rId6"/>
              </a:rPr>
              <a:t>http://</a:t>
            </a:r>
            <a:r>
              <a:rPr lang="en-US" dirty="0" smtClean="0">
                <a:hlinkClick r:id="rId6"/>
              </a:rPr>
              <a:t>tinyurl.com/o2vkkss</a:t>
            </a:r>
            <a:endParaRPr lang="en-US" dirty="0" smtClean="0"/>
          </a:p>
          <a:p>
            <a:pPr lvl="0"/>
            <a:r>
              <a:rPr lang="en-US" u="sng" dirty="0" smtClean="0">
                <a:hlinkClick r:id="rId7"/>
              </a:rPr>
              <a:t>http</a:t>
            </a:r>
            <a:r>
              <a:rPr lang="en-US" u="sng" dirty="0">
                <a:hlinkClick r:id="rId7"/>
              </a:rPr>
              <a:t>://www.threatrisk.org/spec/RevisedSubmission/Revised%20threat-risk%20Submission%20machine%20readable%20files.zip</a:t>
            </a:r>
            <a:endParaRPr lang="en-US" dirty="0"/>
          </a:p>
          <a:p>
            <a:pPr lvl="0"/>
            <a:r>
              <a:rPr lang="en-US" dirty="0" smtClean="0"/>
              <a:t>Web view </a:t>
            </a:r>
            <a:r>
              <a:rPr lang="en-US" dirty="0"/>
              <a:t>of models: </a:t>
            </a:r>
            <a:r>
              <a:rPr lang="en-US" dirty="0">
                <a:hlinkClick r:id="rId8"/>
              </a:rPr>
              <a:t>http://</a:t>
            </a:r>
            <a:r>
              <a:rPr lang="en-US" dirty="0" smtClean="0">
                <a:hlinkClick r:id="rId8"/>
              </a:rPr>
              <a:t>tinyurl.com/q29clvk</a:t>
            </a:r>
            <a:endParaRPr lang="en-US" dirty="0" smtClean="0"/>
          </a:p>
          <a:p>
            <a:pPr lvl="0"/>
            <a:r>
              <a:rPr lang="en-US" dirty="0" smtClean="0">
                <a:hlinkClick r:id="rId9"/>
              </a:rPr>
              <a:t>http</a:t>
            </a:r>
            <a:r>
              <a:rPr lang="en-US" dirty="0">
                <a:hlinkClick r:id="rId9"/>
              </a:rPr>
              <a:t>://</a:t>
            </a:r>
            <a:r>
              <a:rPr lang="en-US" dirty="0" smtClean="0">
                <a:hlinkClick r:id="rId9"/>
              </a:rPr>
              <a:t>www.threatrisk.org/spec/Threat%20Risk%20Model.html</a:t>
            </a:r>
            <a:endParaRPr lang="en-US" dirty="0" smtClean="0"/>
          </a:p>
          <a:p>
            <a:pPr lvl="0"/>
            <a:r>
              <a:rPr lang="en-US" dirty="0" smtClean="0"/>
              <a:t>Community </a:t>
            </a:r>
            <a:r>
              <a:rPr lang="en-US" dirty="0"/>
              <a:t>portal: </a:t>
            </a:r>
            <a:r>
              <a:rPr lang="en-US" u="sng" dirty="0">
                <a:hlinkClick r:id="rId10"/>
              </a:rPr>
              <a:t>http://</a:t>
            </a:r>
            <a:r>
              <a:rPr lang="en-US" u="sng" dirty="0" smtClean="0">
                <a:hlinkClick r:id="rId10"/>
              </a:rPr>
              <a:t>threatrisk.org/</a:t>
            </a:r>
            <a:endParaRPr lang="en-US" dirty="0"/>
          </a:p>
          <a:p>
            <a:endParaRPr lang="en-US" dirty="0"/>
          </a:p>
        </p:txBody>
      </p:sp>
      <p:sp>
        <p:nvSpPr>
          <p:cNvPr id="6" name="Title 5"/>
          <p:cNvSpPr>
            <a:spLocks noGrp="1"/>
          </p:cNvSpPr>
          <p:nvPr>
            <p:ph type="title"/>
          </p:nvPr>
        </p:nvSpPr>
        <p:spPr/>
        <p:txBody>
          <a:bodyPr/>
          <a:lstStyle/>
          <a:p>
            <a:r>
              <a:rPr lang="en-US" dirty="0" smtClean="0"/>
              <a:t>Draft specification artifacts</a:t>
            </a:r>
            <a:endParaRPr lang="en-US" dirty="0"/>
          </a:p>
        </p:txBody>
      </p:sp>
      <p:sp>
        <p:nvSpPr>
          <p:cNvPr id="7" name="Rectangle 6"/>
          <p:cNvSpPr/>
          <p:nvPr/>
        </p:nvSpPr>
        <p:spPr>
          <a:xfrm rot="19046753">
            <a:off x="5306588" y="4877676"/>
            <a:ext cx="4761251" cy="646331"/>
          </a:xfrm>
          <a:prstGeom prst="rect">
            <a:avLst/>
          </a:prstGeom>
          <a:noFill/>
        </p:spPr>
        <p:txBody>
          <a:bodyPr wrap="square" lIns="91440" tIns="45720" rIns="91440" bIns="45720">
            <a:spAutoFit/>
          </a:bodyPr>
          <a:lstStyle/>
          <a:p>
            <a:pPr algn="ctr"/>
            <a:r>
              <a:rPr lang="en-US" sz="3600" b="1" cap="none" spc="0"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Download Now</a:t>
            </a:r>
            <a:endParaRPr lang="en-US" sz="3600" b="1" cap="none" spc="0"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endParaRPr>
          </a:p>
        </p:txBody>
      </p:sp>
      <p:sp>
        <p:nvSpPr>
          <p:cNvPr id="8" name="Footer Placeholder 7"/>
          <p:cNvSpPr>
            <a:spLocks noGrp="1"/>
          </p:cNvSpPr>
          <p:nvPr>
            <p:ph type="ftr" sz="quarter" idx="16"/>
          </p:nvPr>
        </p:nvSpPr>
        <p:spPr/>
        <p:txBody>
          <a:bodyPr/>
          <a:lstStyle/>
          <a:p>
            <a:r>
              <a:rPr lang="en-US" smtClean="0"/>
              <a:t>OMG Threat &amp; Risk for STIDS 2015</a:t>
            </a:r>
            <a:endParaRPr lang="en-US"/>
          </a:p>
        </p:txBody>
      </p:sp>
      <p:sp>
        <p:nvSpPr>
          <p:cNvPr id="9" name="Slide Number Placeholder 8"/>
          <p:cNvSpPr>
            <a:spLocks noGrp="1"/>
          </p:cNvSpPr>
          <p:nvPr>
            <p:ph type="sldNum" sz="quarter" idx="15"/>
          </p:nvPr>
        </p:nvSpPr>
        <p:spPr/>
        <p:txBody>
          <a:bodyPr/>
          <a:lstStyle/>
          <a:p>
            <a:fld id="{C5349D12-3EF0-44B0-8484-0F10BE0E01DA}" type="slidenum">
              <a:rPr lang="en-US" smtClean="0"/>
              <a:t>4</a:t>
            </a:fld>
            <a:endParaRPr lang="en-US"/>
          </a:p>
        </p:txBody>
      </p:sp>
      <p:sp>
        <p:nvSpPr>
          <p:cNvPr id="10" name="Date Placeholder 9"/>
          <p:cNvSpPr>
            <a:spLocks noGrp="1"/>
          </p:cNvSpPr>
          <p:nvPr>
            <p:ph type="dt" sz="half" idx="14"/>
          </p:nvPr>
        </p:nvSpPr>
        <p:spPr/>
        <p:txBody>
          <a:bodyPr/>
          <a:lstStyle/>
          <a:p>
            <a:r>
              <a:rPr lang="en-US" smtClean="0"/>
              <a:t>11/18/2015</a:t>
            </a:r>
            <a:endParaRPr lang="en-US" dirty="0"/>
          </a:p>
        </p:txBody>
      </p:sp>
    </p:spTree>
    <p:extLst>
      <p:ext uri="{BB962C8B-B14F-4D97-AF65-F5344CB8AC3E}">
        <p14:creationId xmlns:p14="http://schemas.microsoft.com/office/powerpoint/2010/main" val="372439691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Left-Up Arrow 20"/>
          <p:cNvSpPr/>
          <p:nvPr/>
        </p:nvSpPr>
        <p:spPr>
          <a:xfrm flipH="1">
            <a:off x="933447" y="4591049"/>
            <a:ext cx="6048377" cy="971550"/>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Left-Right Arrow 19"/>
          <p:cNvSpPr/>
          <p:nvPr/>
        </p:nvSpPr>
        <p:spPr>
          <a:xfrm>
            <a:off x="2262187" y="3926679"/>
            <a:ext cx="4719638" cy="49292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16200000">
            <a:off x="3640930" y="3602829"/>
            <a:ext cx="2090739" cy="6477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Uses</a:t>
            </a:r>
            <a:endParaRPr lang="en-US" dirty="0"/>
          </a:p>
        </p:txBody>
      </p:sp>
      <p:sp>
        <p:nvSpPr>
          <p:cNvPr id="5" name="Title 4"/>
          <p:cNvSpPr>
            <a:spLocks noGrp="1"/>
          </p:cNvSpPr>
          <p:nvPr>
            <p:ph type="title"/>
          </p:nvPr>
        </p:nvSpPr>
        <p:spPr>
          <a:xfrm>
            <a:off x="339956" y="533400"/>
            <a:ext cx="7680960" cy="685800"/>
          </a:xfrm>
        </p:spPr>
        <p:txBody>
          <a:bodyPr>
            <a:normAutofit fontScale="90000"/>
          </a:bodyPr>
          <a:lstStyle/>
          <a:p>
            <a:r>
              <a:rPr lang="en-US" dirty="0" smtClean="0"/>
              <a:t>Critical Components – conceptual models and mappings</a:t>
            </a:r>
            <a:endParaRPr lang="en-US" dirty="0"/>
          </a:p>
        </p:txBody>
      </p:sp>
      <p:sp>
        <p:nvSpPr>
          <p:cNvPr id="6" name="Rounded Rectangle 5"/>
          <p:cNvSpPr/>
          <p:nvPr/>
        </p:nvSpPr>
        <p:spPr>
          <a:xfrm>
            <a:off x="133350" y="2076449"/>
            <a:ext cx="2057400" cy="8382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Conceptual Modeling Profile</a:t>
            </a:r>
            <a:endParaRPr lang="en-US" dirty="0"/>
          </a:p>
        </p:txBody>
      </p:sp>
      <p:sp>
        <p:nvSpPr>
          <p:cNvPr id="7" name="Rounded Rectangle 6"/>
          <p:cNvSpPr/>
          <p:nvPr/>
        </p:nvSpPr>
        <p:spPr>
          <a:xfrm>
            <a:off x="3657600" y="2076449"/>
            <a:ext cx="2057400" cy="8382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Mapping Profile</a:t>
            </a:r>
            <a:endParaRPr lang="en-US" dirty="0"/>
          </a:p>
        </p:txBody>
      </p:sp>
      <p:sp>
        <p:nvSpPr>
          <p:cNvPr id="8" name="Rounded Rectangle 7"/>
          <p:cNvSpPr/>
          <p:nvPr/>
        </p:nvSpPr>
        <p:spPr>
          <a:xfrm>
            <a:off x="6981825" y="2057399"/>
            <a:ext cx="2057400" cy="8382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XSD Profile </a:t>
            </a:r>
          </a:p>
        </p:txBody>
      </p:sp>
      <p:sp>
        <p:nvSpPr>
          <p:cNvPr id="12" name="Rounded Rectangle 11"/>
          <p:cNvSpPr/>
          <p:nvPr/>
        </p:nvSpPr>
        <p:spPr>
          <a:xfrm>
            <a:off x="6981825" y="4952999"/>
            <a:ext cx="2057400" cy="8382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NIEM-UML</a:t>
            </a:r>
            <a:endParaRPr lang="en-US" dirty="0"/>
          </a:p>
        </p:txBody>
      </p:sp>
      <p:sp>
        <p:nvSpPr>
          <p:cNvPr id="13" name="Rounded Rectangle 12"/>
          <p:cNvSpPr/>
          <p:nvPr/>
        </p:nvSpPr>
        <p:spPr>
          <a:xfrm>
            <a:off x="3657600" y="4972049"/>
            <a:ext cx="2057400" cy="838200"/>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NIEM Mapping</a:t>
            </a:r>
            <a:endParaRPr lang="en-US" dirty="0"/>
          </a:p>
        </p:txBody>
      </p:sp>
      <p:sp>
        <p:nvSpPr>
          <p:cNvPr id="15" name="Right Arrow 14"/>
          <p:cNvSpPr/>
          <p:nvPr/>
        </p:nvSpPr>
        <p:spPr>
          <a:xfrm rot="16200000">
            <a:off x="785812" y="3000374"/>
            <a:ext cx="895350" cy="6477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Uses</a:t>
            </a:r>
            <a:endParaRPr lang="en-US" sz="1600" dirty="0"/>
          </a:p>
        </p:txBody>
      </p:sp>
      <p:sp>
        <p:nvSpPr>
          <p:cNvPr id="16" name="Right Arrow 15"/>
          <p:cNvSpPr/>
          <p:nvPr/>
        </p:nvSpPr>
        <p:spPr>
          <a:xfrm rot="16200000">
            <a:off x="4238625" y="2981324"/>
            <a:ext cx="895350" cy="6477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Uses</a:t>
            </a:r>
            <a:endParaRPr lang="en-US" sz="1600" dirty="0"/>
          </a:p>
        </p:txBody>
      </p:sp>
      <p:sp>
        <p:nvSpPr>
          <p:cNvPr id="17" name="Right Arrow 16"/>
          <p:cNvSpPr/>
          <p:nvPr/>
        </p:nvSpPr>
        <p:spPr>
          <a:xfrm rot="16200000">
            <a:off x="7562850" y="3005136"/>
            <a:ext cx="895350" cy="6477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Uses</a:t>
            </a:r>
            <a:endParaRPr lang="en-US" sz="1600" dirty="0"/>
          </a:p>
        </p:txBody>
      </p:sp>
      <p:sp>
        <p:nvSpPr>
          <p:cNvPr id="19" name="Left Arrow 18"/>
          <p:cNvSpPr/>
          <p:nvPr/>
        </p:nvSpPr>
        <p:spPr>
          <a:xfrm>
            <a:off x="2190750" y="2276474"/>
            <a:ext cx="1395413" cy="43815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Depends On</a:t>
            </a:r>
            <a:endParaRPr lang="en-US" sz="1400" dirty="0"/>
          </a:p>
        </p:txBody>
      </p:sp>
      <p:sp>
        <p:nvSpPr>
          <p:cNvPr id="9" name="Rounded Rectangle 8"/>
          <p:cNvSpPr/>
          <p:nvPr/>
        </p:nvSpPr>
        <p:spPr>
          <a:xfrm>
            <a:off x="204787" y="3752849"/>
            <a:ext cx="2057400" cy="8382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Generic and threat-risk conceptual models</a:t>
            </a:r>
            <a:endParaRPr lang="en-US" dirty="0"/>
          </a:p>
        </p:txBody>
      </p:sp>
      <p:sp>
        <p:nvSpPr>
          <p:cNvPr id="10" name="Rounded Rectangle 9"/>
          <p:cNvSpPr/>
          <p:nvPr/>
        </p:nvSpPr>
        <p:spPr>
          <a:xfrm>
            <a:off x="3657600" y="3752849"/>
            <a:ext cx="2057400" cy="838200"/>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STIX/</a:t>
            </a:r>
            <a:r>
              <a:rPr lang="en-US" dirty="0" err="1" smtClean="0"/>
              <a:t>Cybox</a:t>
            </a:r>
            <a:r>
              <a:rPr lang="en-US" dirty="0" smtClean="0"/>
              <a:t> Mapping</a:t>
            </a:r>
            <a:endParaRPr lang="en-US" dirty="0"/>
          </a:p>
        </p:txBody>
      </p:sp>
      <p:sp>
        <p:nvSpPr>
          <p:cNvPr id="11" name="Rounded Rectangle 10"/>
          <p:cNvSpPr/>
          <p:nvPr/>
        </p:nvSpPr>
        <p:spPr>
          <a:xfrm>
            <a:off x="6981825" y="3752849"/>
            <a:ext cx="2057400" cy="8382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STIX/</a:t>
            </a:r>
            <a:r>
              <a:rPr lang="en-US" dirty="0" err="1" smtClean="0"/>
              <a:t>Cybox</a:t>
            </a:r>
            <a:r>
              <a:rPr lang="en-US" dirty="0" smtClean="0"/>
              <a:t> UML XSD Import</a:t>
            </a:r>
            <a:endParaRPr lang="en-US" dirty="0"/>
          </a:p>
        </p:txBody>
      </p:sp>
      <p:sp>
        <p:nvSpPr>
          <p:cNvPr id="22" name="Rounded Rectangle 21"/>
          <p:cNvSpPr/>
          <p:nvPr/>
        </p:nvSpPr>
        <p:spPr>
          <a:xfrm>
            <a:off x="6981824" y="5991224"/>
            <a:ext cx="2057400" cy="4191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More…</a:t>
            </a:r>
            <a:endParaRPr lang="en-US" dirty="0"/>
          </a:p>
        </p:txBody>
      </p:sp>
      <p:sp>
        <p:nvSpPr>
          <p:cNvPr id="23" name="Rounded Rectangle 22"/>
          <p:cNvSpPr/>
          <p:nvPr/>
        </p:nvSpPr>
        <p:spPr>
          <a:xfrm>
            <a:off x="3638550" y="5991223"/>
            <a:ext cx="2057400" cy="395287"/>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More…</a:t>
            </a:r>
            <a:endParaRPr lang="en-US" dirty="0"/>
          </a:p>
        </p:txBody>
      </p:sp>
      <p:sp>
        <p:nvSpPr>
          <p:cNvPr id="24" name="Rectangle 23"/>
          <p:cNvSpPr/>
          <p:nvPr/>
        </p:nvSpPr>
        <p:spPr>
          <a:xfrm>
            <a:off x="0" y="1668605"/>
            <a:ext cx="9144000" cy="1314449"/>
          </a:xfrm>
          <a:prstGeom prst="rect">
            <a:avLst/>
          </a:prstGeom>
          <a:solidFill>
            <a:schemeClr val="tx2">
              <a:lumMod val="90000"/>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t>External</a:t>
            </a:r>
            <a:endParaRPr lang="en-US" dirty="0"/>
          </a:p>
        </p:txBody>
      </p:sp>
      <p:sp>
        <p:nvSpPr>
          <p:cNvPr id="14" name="Footer Placeholder 13"/>
          <p:cNvSpPr>
            <a:spLocks noGrp="1"/>
          </p:cNvSpPr>
          <p:nvPr>
            <p:ph type="ftr" sz="quarter" idx="12"/>
          </p:nvPr>
        </p:nvSpPr>
        <p:spPr/>
        <p:txBody>
          <a:bodyPr/>
          <a:lstStyle/>
          <a:p>
            <a:r>
              <a:rPr lang="en-US" smtClean="0"/>
              <a:t>OMG Threat &amp; Risk for STIDS 2015</a:t>
            </a:r>
            <a:endParaRPr lang="en-US"/>
          </a:p>
        </p:txBody>
      </p:sp>
      <p:sp>
        <p:nvSpPr>
          <p:cNvPr id="25" name="Slide Number Placeholder 24"/>
          <p:cNvSpPr>
            <a:spLocks noGrp="1"/>
          </p:cNvSpPr>
          <p:nvPr>
            <p:ph type="sldNum" sz="quarter" idx="11"/>
          </p:nvPr>
        </p:nvSpPr>
        <p:spPr/>
        <p:txBody>
          <a:bodyPr/>
          <a:lstStyle/>
          <a:p>
            <a:fld id="{C5349D12-3EF0-44B0-8484-0F10BE0E01DA}" type="slidenum">
              <a:rPr lang="en-US" smtClean="0"/>
              <a:t>40</a:t>
            </a:fld>
            <a:endParaRPr lang="en-US"/>
          </a:p>
        </p:txBody>
      </p:sp>
      <p:sp>
        <p:nvSpPr>
          <p:cNvPr id="26" name="Date Placeholder 25"/>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133546056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2426" y="228600"/>
            <a:ext cx="7680960" cy="914400"/>
          </a:xfrm>
        </p:spPr>
        <p:txBody>
          <a:bodyPr/>
          <a:lstStyle/>
          <a:p>
            <a:r>
              <a:rPr lang="en-US" dirty="0" smtClean="0"/>
              <a:t>Example</a:t>
            </a:r>
            <a:endParaRPr lang="en-US" dirty="0"/>
          </a:p>
        </p:txBody>
      </p:sp>
      <p:sp>
        <p:nvSpPr>
          <p:cNvPr id="8" name="Oval 7"/>
          <p:cNvSpPr/>
          <p:nvPr/>
        </p:nvSpPr>
        <p:spPr>
          <a:xfrm>
            <a:off x="3235036" y="3124200"/>
            <a:ext cx="1981200" cy="1066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Concept of an Incident</a:t>
            </a:r>
          </a:p>
          <a:p>
            <a:pPr algn="ctr"/>
            <a:r>
              <a:rPr lang="en-US" dirty="0" smtClean="0"/>
              <a:t>(UML)</a:t>
            </a:r>
            <a:endParaRPr lang="en-US" dirty="0"/>
          </a:p>
        </p:txBody>
      </p:sp>
      <p:sp>
        <p:nvSpPr>
          <p:cNvPr id="9" name="Flowchart: Card 8"/>
          <p:cNvSpPr/>
          <p:nvPr/>
        </p:nvSpPr>
        <p:spPr>
          <a:xfrm>
            <a:off x="2209800" y="1295400"/>
            <a:ext cx="1447800" cy="1097973"/>
          </a:xfrm>
          <a:prstGeom prst="flowChartPunchedCa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STIX </a:t>
            </a:r>
            <a:r>
              <a:rPr lang="en-US" dirty="0" err="1" smtClean="0"/>
              <a:t>IncidentType</a:t>
            </a:r>
            <a:endParaRPr lang="en-US" dirty="0" smtClean="0"/>
          </a:p>
          <a:p>
            <a:pPr algn="ctr"/>
            <a:r>
              <a:rPr lang="en-US" dirty="0" smtClean="0"/>
              <a:t>(XSD)</a:t>
            </a:r>
            <a:endParaRPr lang="en-US" dirty="0"/>
          </a:p>
        </p:txBody>
      </p:sp>
      <p:sp>
        <p:nvSpPr>
          <p:cNvPr id="10" name="Flowchart: Card 9"/>
          <p:cNvSpPr/>
          <p:nvPr/>
        </p:nvSpPr>
        <p:spPr>
          <a:xfrm>
            <a:off x="4876800" y="1295400"/>
            <a:ext cx="1447800" cy="1087582"/>
          </a:xfrm>
          <a:prstGeom prst="flowChartPunchedCar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NIEM </a:t>
            </a:r>
            <a:r>
              <a:rPr lang="en-US" dirty="0" err="1" smtClean="0"/>
              <a:t>IncidentType</a:t>
            </a:r>
            <a:endParaRPr lang="en-US" dirty="0" smtClean="0"/>
          </a:p>
          <a:p>
            <a:pPr algn="ctr"/>
            <a:r>
              <a:rPr lang="en-US" dirty="0" smtClean="0"/>
              <a:t>(XSD)</a:t>
            </a:r>
            <a:endParaRPr lang="en-US" dirty="0"/>
          </a:p>
        </p:txBody>
      </p:sp>
      <p:cxnSp>
        <p:nvCxnSpPr>
          <p:cNvPr id="12" name="Straight Arrow Connector 11"/>
          <p:cNvCxnSpPr>
            <a:stCxn id="9" idx="2"/>
          </p:cNvCxnSpPr>
          <p:nvPr/>
        </p:nvCxnSpPr>
        <p:spPr>
          <a:xfrm>
            <a:off x="2933700" y="2393373"/>
            <a:ext cx="723900" cy="807027"/>
          </a:xfrm>
          <a:prstGeom prst="straightConnector1">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 idx="2"/>
          </p:cNvCxnSpPr>
          <p:nvPr/>
        </p:nvCxnSpPr>
        <p:spPr>
          <a:xfrm flipH="1">
            <a:off x="4762500" y="2382982"/>
            <a:ext cx="838200" cy="817418"/>
          </a:xfrm>
          <a:prstGeom prst="straightConnector1">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352869" y="2607025"/>
            <a:ext cx="609462" cy="369332"/>
          </a:xfrm>
          <a:prstGeom prst="rect">
            <a:avLst/>
          </a:prstGeom>
          <a:noFill/>
        </p:spPr>
        <p:txBody>
          <a:bodyPr wrap="none" rtlCol="0">
            <a:spAutoFit/>
          </a:bodyPr>
          <a:lstStyle/>
          <a:p>
            <a:r>
              <a:rPr lang="en-US" dirty="0" smtClean="0">
                <a:solidFill>
                  <a:srgbClr val="00B050"/>
                </a:solidFill>
              </a:rPr>
              <a:t>Map</a:t>
            </a:r>
            <a:endParaRPr lang="en-US" dirty="0">
              <a:solidFill>
                <a:srgbClr val="00B050"/>
              </a:solidFill>
            </a:endParaRPr>
          </a:p>
        </p:txBody>
      </p:sp>
      <p:sp>
        <p:nvSpPr>
          <p:cNvPr id="18" name="TextBox 17"/>
          <p:cNvSpPr txBox="1"/>
          <p:nvPr/>
        </p:nvSpPr>
        <p:spPr>
          <a:xfrm>
            <a:off x="4457769" y="2624343"/>
            <a:ext cx="609462" cy="369332"/>
          </a:xfrm>
          <a:prstGeom prst="rect">
            <a:avLst/>
          </a:prstGeom>
          <a:noFill/>
        </p:spPr>
        <p:txBody>
          <a:bodyPr wrap="none" rtlCol="0">
            <a:spAutoFit/>
          </a:bodyPr>
          <a:lstStyle/>
          <a:p>
            <a:r>
              <a:rPr lang="en-US" dirty="0" smtClean="0">
                <a:solidFill>
                  <a:srgbClr val="00B050"/>
                </a:solidFill>
              </a:rPr>
              <a:t>Map</a:t>
            </a:r>
            <a:endParaRPr lang="en-US" dirty="0">
              <a:solidFill>
                <a:srgbClr val="00B050"/>
              </a:solidFill>
            </a:endParaRPr>
          </a:p>
        </p:txBody>
      </p:sp>
      <p:sp>
        <p:nvSpPr>
          <p:cNvPr id="19" name="Flowchart: Document 18"/>
          <p:cNvSpPr/>
          <p:nvPr/>
        </p:nvSpPr>
        <p:spPr>
          <a:xfrm>
            <a:off x="381000" y="1295400"/>
            <a:ext cx="1219200" cy="1219200"/>
          </a:xfrm>
          <a:prstGeom prst="flowChartDocumen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solidFill>
                  <a:schemeClr val="bg1"/>
                </a:solidFill>
              </a:rPr>
              <a:t>STIX Incident Data</a:t>
            </a:r>
            <a:endParaRPr lang="en-US" dirty="0">
              <a:solidFill>
                <a:schemeClr val="bg1"/>
              </a:solidFill>
            </a:endParaRPr>
          </a:p>
        </p:txBody>
      </p:sp>
      <p:sp>
        <p:nvSpPr>
          <p:cNvPr id="20" name="Flowchart: Document 19"/>
          <p:cNvSpPr/>
          <p:nvPr/>
        </p:nvSpPr>
        <p:spPr>
          <a:xfrm>
            <a:off x="7010400" y="1295400"/>
            <a:ext cx="1219200" cy="1163782"/>
          </a:xfrm>
          <a:prstGeom prst="flowChartDocumen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solidFill>
                  <a:schemeClr val="bg1"/>
                </a:solidFill>
              </a:rPr>
              <a:t>NIEM Incident Data</a:t>
            </a:r>
            <a:endParaRPr lang="en-US" dirty="0">
              <a:solidFill>
                <a:schemeClr val="bg1"/>
              </a:solidFill>
            </a:endParaRPr>
          </a:p>
        </p:txBody>
      </p:sp>
      <p:sp>
        <p:nvSpPr>
          <p:cNvPr id="21" name="Flowchart: Process 20"/>
          <p:cNvSpPr/>
          <p:nvPr/>
        </p:nvSpPr>
        <p:spPr>
          <a:xfrm>
            <a:off x="381000" y="4191000"/>
            <a:ext cx="7848600" cy="6858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Threat/Risk Implementation</a:t>
            </a:r>
            <a:endParaRPr lang="en-US" dirty="0"/>
          </a:p>
        </p:txBody>
      </p:sp>
      <p:sp>
        <p:nvSpPr>
          <p:cNvPr id="22" name="Flowchart: Process 21"/>
          <p:cNvSpPr/>
          <p:nvPr/>
        </p:nvSpPr>
        <p:spPr>
          <a:xfrm>
            <a:off x="2182091" y="1143000"/>
            <a:ext cx="4343400" cy="3048000"/>
          </a:xfrm>
          <a:prstGeom prst="flowChartProcess">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Multidocument 22"/>
          <p:cNvSpPr/>
          <p:nvPr/>
        </p:nvSpPr>
        <p:spPr>
          <a:xfrm>
            <a:off x="2711161" y="5493327"/>
            <a:ext cx="3028950" cy="838200"/>
          </a:xfrm>
          <a:prstGeom prst="flowChartMultidocumen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solidFill>
                  <a:schemeClr val="bg1"/>
                </a:solidFill>
              </a:rPr>
              <a:t>Federated Incident Analytics</a:t>
            </a:r>
            <a:endParaRPr lang="en-US" dirty="0">
              <a:solidFill>
                <a:schemeClr val="bg1"/>
              </a:solidFill>
            </a:endParaRPr>
          </a:p>
        </p:txBody>
      </p:sp>
      <p:cxnSp>
        <p:nvCxnSpPr>
          <p:cNvPr id="24" name="Straight Arrow Connector 23"/>
          <p:cNvCxnSpPr>
            <a:stCxn id="19" idx="2"/>
          </p:cNvCxnSpPr>
          <p:nvPr/>
        </p:nvCxnSpPr>
        <p:spPr>
          <a:xfrm>
            <a:off x="990600" y="2433997"/>
            <a:ext cx="0" cy="1788176"/>
          </a:xfrm>
          <a:prstGeom prst="straightConnector1">
            <a:avLst/>
          </a:prstGeom>
          <a:ln w="38100">
            <a:solidFill>
              <a:schemeClr val="accent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0" idx="2"/>
          </p:cNvCxnSpPr>
          <p:nvPr/>
        </p:nvCxnSpPr>
        <p:spPr>
          <a:xfrm>
            <a:off x="7620000" y="2382243"/>
            <a:ext cx="34636" cy="1808757"/>
          </a:xfrm>
          <a:prstGeom prst="straightConnector1">
            <a:avLst/>
          </a:prstGeom>
          <a:ln w="38100">
            <a:solidFill>
              <a:schemeClr val="accent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4236027" y="4876800"/>
            <a:ext cx="0" cy="616527"/>
          </a:xfrm>
          <a:prstGeom prst="straightConnector1">
            <a:avLst/>
          </a:prstGeom>
          <a:ln w="38100">
            <a:solidFill>
              <a:schemeClr val="accent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 name="Straight Connector 5"/>
          <p:cNvCxnSpPr>
            <a:stCxn id="19" idx="3"/>
          </p:cNvCxnSpPr>
          <p:nvPr/>
        </p:nvCxnSpPr>
        <p:spPr>
          <a:xfrm>
            <a:off x="1600200" y="1905000"/>
            <a:ext cx="609600" cy="0"/>
          </a:xfrm>
          <a:prstGeom prst="line">
            <a:avLst/>
          </a:prstGeom>
          <a:ln w="254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20" idx="1"/>
          </p:cNvCxnSpPr>
          <p:nvPr/>
        </p:nvCxnSpPr>
        <p:spPr>
          <a:xfrm flipV="1">
            <a:off x="6324600" y="1877291"/>
            <a:ext cx="685800" cy="19050"/>
          </a:xfrm>
          <a:prstGeom prst="line">
            <a:avLst/>
          </a:prstGeom>
          <a:ln w="254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6" name="Footer Placeholder 15"/>
          <p:cNvSpPr>
            <a:spLocks noGrp="1"/>
          </p:cNvSpPr>
          <p:nvPr>
            <p:ph type="ftr" sz="quarter" idx="12"/>
          </p:nvPr>
        </p:nvSpPr>
        <p:spPr/>
        <p:txBody>
          <a:bodyPr/>
          <a:lstStyle/>
          <a:p>
            <a:r>
              <a:rPr lang="en-US" smtClean="0"/>
              <a:t>OMG Threat &amp; Risk for STIDS 2015</a:t>
            </a:r>
            <a:endParaRPr lang="en-US"/>
          </a:p>
        </p:txBody>
      </p:sp>
      <p:sp>
        <p:nvSpPr>
          <p:cNvPr id="26" name="Slide Number Placeholder 25"/>
          <p:cNvSpPr>
            <a:spLocks noGrp="1"/>
          </p:cNvSpPr>
          <p:nvPr>
            <p:ph type="sldNum" sz="quarter" idx="11"/>
          </p:nvPr>
        </p:nvSpPr>
        <p:spPr/>
        <p:txBody>
          <a:bodyPr/>
          <a:lstStyle/>
          <a:p>
            <a:fld id="{C5349D12-3EF0-44B0-8484-0F10BE0E01DA}" type="slidenum">
              <a:rPr lang="en-US" smtClean="0"/>
              <a:t>41</a:t>
            </a:fld>
            <a:endParaRPr lang="en-US"/>
          </a:p>
        </p:txBody>
      </p:sp>
      <p:sp>
        <p:nvSpPr>
          <p:cNvPr id="29" name="Date Placeholder 28"/>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393797005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quarter" idx="13"/>
          </p:nvPr>
        </p:nvSpPr>
        <p:spPr/>
        <p:txBody>
          <a:bodyPr/>
          <a:lstStyle/>
          <a:p>
            <a:r>
              <a:rPr lang="en-US" dirty="0" smtClean="0">
                <a:solidFill>
                  <a:srgbClr val="FFFF00"/>
                </a:solidFill>
              </a:rPr>
              <a:t>STIX</a:t>
            </a:r>
            <a:r>
              <a:rPr lang="en-US" dirty="0" smtClean="0"/>
              <a:t> – Structured Threat Information Exchange, for Cyber threat information</a:t>
            </a:r>
            <a:r>
              <a:rPr lang="en-US" dirty="0" smtClean="0"/>
              <a:t>. (Moving to Oasis “CTI”)</a:t>
            </a:r>
            <a:endParaRPr lang="en-US" dirty="0" smtClean="0"/>
          </a:p>
          <a:p>
            <a:r>
              <a:rPr lang="en-US" dirty="0" smtClean="0">
                <a:solidFill>
                  <a:srgbClr val="FFFF00"/>
                </a:solidFill>
              </a:rPr>
              <a:t>NIEM </a:t>
            </a:r>
            <a:r>
              <a:rPr lang="en-US" dirty="0" smtClean="0"/>
              <a:t>– National Information Exchange Model – For justice, public safety and other domains.</a:t>
            </a:r>
          </a:p>
          <a:p>
            <a:r>
              <a:rPr lang="en-US" dirty="0" smtClean="0">
                <a:solidFill>
                  <a:srgbClr val="FFFF00"/>
                </a:solidFill>
              </a:rPr>
              <a:t>Risk Model </a:t>
            </a:r>
            <a:r>
              <a:rPr lang="en-US" dirty="0" smtClean="0"/>
              <a:t>– A concrete risk model for data interchange is included and mapped as none currently exists as a standard.</a:t>
            </a:r>
          </a:p>
          <a:p>
            <a:r>
              <a:rPr lang="en-US" dirty="0" smtClean="0">
                <a:solidFill>
                  <a:srgbClr val="FFFF00"/>
                </a:solidFill>
              </a:rPr>
              <a:t>NIST 800-53 </a:t>
            </a:r>
            <a:r>
              <a:rPr lang="en-US" dirty="0" smtClean="0"/>
              <a:t>– Security and Privacy Controls for information systems. This is not a data mapping but shows how the concepts support the controls.</a:t>
            </a:r>
          </a:p>
          <a:p>
            <a:endParaRPr lang="en-US" dirty="0"/>
          </a:p>
          <a:p>
            <a:r>
              <a:rPr lang="en-US" dirty="0" smtClean="0"/>
              <a:t>Note: More mappings are anticipated as the initiative unfolds. Some may be published but not standardized. </a:t>
            </a:r>
            <a:endParaRPr lang="en-US" dirty="0"/>
          </a:p>
        </p:txBody>
      </p:sp>
      <p:sp>
        <p:nvSpPr>
          <p:cNvPr id="8" name="Title 7"/>
          <p:cNvSpPr>
            <a:spLocks noGrp="1"/>
          </p:cNvSpPr>
          <p:nvPr>
            <p:ph type="title"/>
          </p:nvPr>
        </p:nvSpPr>
        <p:spPr/>
        <p:txBody>
          <a:bodyPr/>
          <a:lstStyle/>
          <a:p>
            <a:r>
              <a:rPr lang="en-US" dirty="0" smtClean="0"/>
              <a:t>Mappings included</a:t>
            </a:r>
            <a:endParaRPr lang="en-US" dirty="0"/>
          </a:p>
        </p:txBody>
      </p:sp>
      <p:sp>
        <p:nvSpPr>
          <p:cNvPr id="2" name="Footer Placeholder 1"/>
          <p:cNvSpPr>
            <a:spLocks noGrp="1"/>
          </p:cNvSpPr>
          <p:nvPr>
            <p:ph type="ftr" sz="quarter" idx="16"/>
          </p:nvPr>
        </p:nvSpPr>
        <p:spPr/>
        <p:txBody>
          <a:bodyPr/>
          <a:lstStyle/>
          <a:p>
            <a:r>
              <a:rPr lang="en-US" smtClean="0"/>
              <a:t>OMG Threat &amp; Risk for STIDS 2015</a:t>
            </a:r>
            <a:endParaRPr lang="en-US"/>
          </a:p>
        </p:txBody>
      </p:sp>
      <p:sp>
        <p:nvSpPr>
          <p:cNvPr id="3" name="Slide Number Placeholder 2"/>
          <p:cNvSpPr>
            <a:spLocks noGrp="1"/>
          </p:cNvSpPr>
          <p:nvPr>
            <p:ph type="sldNum" sz="quarter" idx="15"/>
          </p:nvPr>
        </p:nvSpPr>
        <p:spPr/>
        <p:txBody>
          <a:bodyPr/>
          <a:lstStyle/>
          <a:p>
            <a:fld id="{C5349D12-3EF0-44B0-8484-0F10BE0E01DA}" type="slidenum">
              <a:rPr lang="en-US" smtClean="0"/>
              <a:t>42</a:t>
            </a:fld>
            <a:endParaRPr lang="en-US"/>
          </a:p>
        </p:txBody>
      </p:sp>
      <p:sp>
        <p:nvSpPr>
          <p:cNvPr id="4" name="Date Placeholder 3"/>
          <p:cNvSpPr>
            <a:spLocks noGrp="1"/>
          </p:cNvSpPr>
          <p:nvPr>
            <p:ph type="dt" sz="half" idx="14"/>
          </p:nvPr>
        </p:nvSpPr>
        <p:spPr/>
        <p:txBody>
          <a:bodyPr/>
          <a:lstStyle/>
          <a:p>
            <a:r>
              <a:rPr lang="en-US" smtClean="0"/>
              <a:t>11/18/2015</a:t>
            </a:r>
            <a:endParaRPr lang="en-US" dirty="0"/>
          </a:p>
        </p:txBody>
      </p:sp>
    </p:spTree>
    <p:extLst>
      <p:ext uri="{BB962C8B-B14F-4D97-AF65-F5344CB8AC3E}">
        <p14:creationId xmlns:p14="http://schemas.microsoft.com/office/powerpoint/2010/main" val="54299442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p:cNvSpPr>
            <a:spLocks noGrp="1"/>
          </p:cNvSpPr>
          <p:nvPr>
            <p:ph type="subTitle" idx="1"/>
          </p:nvPr>
        </p:nvSpPr>
        <p:spPr/>
        <p:txBody>
          <a:bodyPr/>
          <a:lstStyle/>
          <a:p>
            <a:endParaRPr lang="en-US"/>
          </a:p>
        </p:txBody>
      </p:sp>
      <p:sp>
        <p:nvSpPr>
          <p:cNvPr id="7" name="Title 6"/>
          <p:cNvSpPr>
            <a:spLocks noGrp="1"/>
          </p:cNvSpPr>
          <p:nvPr>
            <p:ph type="title"/>
          </p:nvPr>
        </p:nvSpPr>
        <p:spPr/>
        <p:txBody>
          <a:bodyPr/>
          <a:lstStyle/>
          <a:p>
            <a:r>
              <a:rPr lang="en-US" dirty="0" smtClean="0"/>
              <a:t>How models are represented</a:t>
            </a:r>
            <a:endParaRPr lang="en-US" dirty="0"/>
          </a:p>
        </p:txBody>
      </p:sp>
      <p:sp>
        <p:nvSpPr>
          <p:cNvPr id="9" name="Footer Placeholder 8"/>
          <p:cNvSpPr>
            <a:spLocks noGrp="1"/>
          </p:cNvSpPr>
          <p:nvPr>
            <p:ph type="ftr" sz="quarter" idx="12"/>
          </p:nvPr>
        </p:nvSpPr>
        <p:spPr/>
        <p:txBody>
          <a:bodyPr/>
          <a:lstStyle/>
          <a:p>
            <a:r>
              <a:rPr lang="en-US" smtClean="0"/>
              <a:t>OMG Threat &amp; Risk for STIDS 2015</a:t>
            </a:r>
            <a:endParaRPr lang="en-US"/>
          </a:p>
        </p:txBody>
      </p:sp>
      <p:sp>
        <p:nvSpPr>
          <p:cNvPr id="10" name="Slide Number Placeholder 9"/>
          <p:cNvSpPr>
            <a:spLocks noGrp="1"/>
          </p:cNvSpPr>
          <p:nvPr>
            <p:ph type="sldNum" sz="quarter" idx="11"/>
          </p:nvPr>
        </p:nvSpPr>
        <p:spPr/>
        <p:txBody>
          <a:bodyPr/>
          <a:lstStyle/>
          <a:p>
            <a:fld id="{C5349D12-3EF0-44B0-8484-0F10BE0E01DA}" type="slidenum">
              <a:rPr lang="en-US" smtClean="0"/>
              <a:t>43</a:t>
            </a:fld>
            <a:endParaRPr lang="en-US"/>
          </a:p>
        </p:txBody>
      </p:sp>
      <p:sp>
        <p:nvSpPr>
          <p:cNvPr id="11" name="Date Placeholder 10"/>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61940381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3"/>
          </p:nvPr>
        </p:nvSpPr>
        <p:spPr/>
        <p:txBody>
          <a:bodyPr/>
          <a:lstStyle/>
          <a:p>
            <a:r>
              <a:rPr lang="en-US" dirty="0" smtClean="0"/>
              <a:t>The threat/risk submission uses </a:t>
            </a:r>
            <a:r>
              <a:rPr lang="en-US" dirty="0" smtClean="0"/>
              <a:t>the Unified Modeling Language (UML) </a:t>
            </a:r>
            <a:r>
              <a:rPr lang="en-US" dirty="0" smtClean="0"/>
              <a:t>for all three kinds of models: Conceptual, </a:t>
            </a:r>
            <a:r>
              <a:rPr lang="en-US" dirty="0" smtClean="0"/>
              <a:t>data </a:t>
            </a:r>
            <a:r>
              <a:rPr lang="en-US" dirty="0" smtClean="0"/>
              <a:t>and mapping</a:t>
            </a:r>
          </a:p>
          <a:p>
            <a:r>
              <a:rPr lang="en-US" dirty="0" smtClean="0"/>
              <a:t>Many know UML as primarily an object oriented software design language</a:t>
            </a:r>
          </a:p>
          <a:p>
            <a:r>
              <a:rPr lang="en-US" dirty="0" smtClean="0"/>
              <a:t>The use of UML has grown in scope, the use for conceptual models, system engineering and mappings is </a:t>
            </a:r>
            <a:r>
              <a:rPr lang="en-US" dirty="0" smtClean="0"/>
              <a:t>becoming mainstream.</a:t>
            </a:r>
            <a:endParaRPr lang="en-US" dirty="0" smtClean="0"/>
          </a:p>
          <a:p>
            <a:pPr marL="285750" indent="-285750">
              <a:buFont typeface="Arial" panose="020B0604020202020204" pitchFamily="34" charset="0"/>
              <a:buChar char="•"/>
            </a:pPr>
            <a:r>
              <a:rPr lang="en-US" dirty="0" smtClean="0"/>
              <a:t>The UML notation is well known and understood</a:t>
            </a:r>
          </a:p>
          <a:p>
            <a:pPr marL="285750" indent="-285750">
              <a:buFont typeface="Arial" panose="020B0604020202020204" pitchFamily="34" charset="0"/>
              <a:buChar char="•"/>
            </a:pPr>
            <a:r>
              <a:rPr lang="en-US" dirty="0" smtClean="0"/>
              <a:t>The tools are mature</a:t>
            </a:r>
          </a:p>
          <a:p>
            <a:pPr marL="285750" indent="-285750">
              <a:buFont typeface="Arial" panose="020B0604020202020204" pitchFamily="34" charset="0"/>
              <a:buChar char="•"/>
            </a:pPr>
            <a:r>
              <a:rPr lang="en-US" dirty="0" smtClean="0"/>
              <a:t>It is not bound to a particular technology, models are mapped to technology implementations like XML, OWL or C#</a:t>
            </a:r>
          </a:p>
          <a:p>
            <a:r>
              <a:rPr lang="en-US" dirty="0" smtClean="0"/>
              <a:t>Threat/risk uses another in-progress OMG specification “Semantic Information Modeling for Federation” (SIMF), which defines UML “Profiles” </a:t>
            </a:r>
            <a:r>
              <a:rPr lang="en-US" dirty="0" smtClean="0"/>
              <a:t>and meta-models for </a:t>
            </a:r>
            <a:r>
              <a:rPr lang="en-US" dirty="0" smtClean="0"/>
              <a:t>conceptual modeling and mapping.</a:t>
            </a:r>
          </a:p>
        </p:txBody>
      </p:sp>
      <p:sp>
        <p:nvSpPr>
          <p:cNvPr id="5" name="Title 4"/>
          <p:cNvSpPr>
            <a:spLocks noGrp="1"/>
          </p:cNvSpPr>
          <p:nvPr>
            <p:ph type="title"/>
          </p:nvPr>
        </p:nvSpPr>
        <p:spPr/>
        <p:txBody>
          <a:bodyPr/>
          <a:lstStyle/>
          <a:p>
            <a:r>
              <a:rPr lang="en-US" dirty="0" smtClean="0"/>
              <a:t>Use of UML</a:t>
            </a:r>
            <a:endParaRPr lang="en-US" dirty="0"/>
          </a:p>
        </p:txBody>
      </p:sp>
      <p:sp>
        <p:nvSpPr>
          <p:cNvPr id="7" name="Footer Placeholder 6"/>
          <p:cNvSpPr>
            <a:spLocks noGrp="1"/>
          </p:cNvSpPr>
          <p:nvPr>
            <p:ph type="ftr" sz="quarter" idx="16"/>
          </p:nvPr>
        </p:nvSpPr>
        <p:spPr/>
        <p:txBody>
          <a:bodyPr/>
          <a:lstStyle/>
          <a:p>
            <a:r>
              <a:rPr lang="en-US" smtClean="0"/>
              <a:t>OMG Threat &amp; Risk for STIDS 2015</a:t>
            </a:r>
            <a:endParaRPr lang="en-US"/>
          </a:p>
        </p:txBody>
      </p:sp>
      <p:sp>
        <p:nvSpPr>
          <p:cNvPr id="8" name="Slide Number Placeholder 7"/>
          <p:cNvSpPr>
            <a:spLocks noGrp="1"/>
          </p:cNvSpPr>
          <p:nvPr>
            <p:ph type="sldNum" sz="quarter" idx="15"/>
          </p:nvPr>
        </p:nvSpPr>
        <p:spPr/>
        <p:txBody>
          <a:bodyPr/>
          <a:lstStyle/>
          <a:p>
            <a:fld id="{C5349D12-3EF0-44B0-8484-0F10BE0E01DA}" type="slidenum">
              <a:rPr lang="en-US" smtClean="0"/>
              <a:t>44</a:t>
            </a:fld>
            <a:endParaRPr lang="en-US"/>
          </a:p>
        </p:txBody>
      </p:sp>
      <p:sp>
        <p:nvSpPr>
          <p:cNvPr id="9" name="Date Placeholder 8"/>
          <p:cNvSpPr>
            <a:spLocks noGrp="1"/>
          </p:cNvSpPr>
          <p:nvPr>
            <p:ph type="dt" sz="half" idx="14"/>
          </p:nvPr>
        </p:nvSpPr>
        <p:spPr/>
        <p:txBody>
          <a:bodyPr/>
          <a:lstStyle/>
          <a:p>
            <a:r>
              <a:rPr lang="en-US" smtClean="0"/>
              <a:t>11/18/2015</a:t>
            </a:r>
            <a:endParaRPr lang="en-US" dirty="0"/>
          </a:p>
        </p:txBody>
      </p:sp>
    </p:spTree>
    <p:extLst>
      <p:ext uri="{BB962C8B-B14F-4D97-AF65-F5344CB8AC3E}">
        <p14:creationId xmlns:p14="http://schemas.microsoft.com/office/powerpoint/2010/main" val="11200729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fontScale="92500" lnSpcReduction="20000"/>
          </a:bodyPr>
          <a:lstStyle/>
          <a:p>
            <a:r>
              <a:rPr lang="en-US" dirty="0" smtClean="0"/>
              <a:t>A </a:t>
            </a:r>
            <a:r>
              <a:rPr lang="en-US" dirty="0" smtClean="0">
                <a:solidFill>
                  <a:srgbClr val="FFFF00"/>
                </a:solidFill>
              </a:rPr>
              <a:t>conceptual model </a:t>
            </a:r>
            <a:r>
              <a:rPr lang="en-US" dirty="0" smtClean="0"/>
              <a:t>as we have defined it is much like the “classic” definition of an </a:t>
            </a:r>
            <a:r>
              <a:rPr lang="en-US" dirty="0" smtClean="0">
                <a:solidFill>
                  <a:srgbClr val="FFFF00"/>
                </a:solidFill>
              </a:rPr>
              <a:t>ontology</a:t>
            </a:r>
            <a:r>
              <a:rPr lang="en-US" dirty="0" smtClean="0"/>
              <a:t> as a </a:t>
            </a:r>
            <a:r>
              <a:rPr lang="en-US" dirty="0" smtClean="0">
                <a:solidFill>
                  <a:srgbClr val="FFFF00"/>
                </a:solidFill>
              </a:rPr>
              <a:t>formal definition of how things are conceived</a:t>
            </a:r>
            <a:r>
              <a:rPr lang="en-US" dirty="0" smtClean="0"/>
              <a:t>.</a:t>
            </a:r>
          </a:p>
          <a:p>
            <a:r>
              <a:rPr lang="en-US" dirty="0" smtClean="0"/>
              <a:t>There is also the “</a:t>
            </a:r>
            <a:r>
              <a:rPr lang="en-US" dirty="0" smtClean="0">
                <a:solidFill>
                  <a:srgbClr val="FFFF00"/>
                </a:solidFill>
              </a:rPr>
              <a:t>marketplace</a:t>
            </a:r>
            <a:r>
              <a:rPr lang="en-US" dirty="0" smtClean="0"/>
              <a:t>” definition of </a:t>
            </a:r>
            <a:r>
              <a:rPr lang="en-US" dirty="0" smtClean="0">
                <a:solidFill>
                  <a:srgbClr val="FFFF00"/>
                </a:solidFill>
              </a:rPr>
              <a:t>Ontology</a:t>
            </a:r>
            <a:r>
              <a:rPr lang="en-US" dirty="0" smtClean="0"/>
              <a:t>, which implies specific languages with specific features to support specific kinds of inference engines. Much of the attention is on “OWL”, but many formal </a:t>
            </a:r>
            <a:r>
              <a:rPr lang="en-US" dirty="0" err="1" smtClean="0"/>
              <a:t>Ontologists</a:t>
            </a:r>
            <a:r>
              <a:rPr lang="en-US" dirty="0" smtClean="0"/>
              <a:t> use “Common Logic” , “KIF” and other math based languages. None of these have a friendly graphical representation or user friendly tools.</a:t>
            </a:r>
          </a:p>
          <a:p>
            <a:r>
              <a:rPr lang="en-US" dirty="0" smtClean="0">
                <a:solidFill>
                  <a:srgbClr val="FFFF00"/>
                </a:solidFill>
              </a:rPr>
              <a:t>OWL</a:t>
            </a:r>
            <a:r>
              <a:rPr lang="en-US" dirty="0" smtClean="0"/>
              <a:t> in particular constrains the way concepts are defined, to support </a:t>
            </a:r>
            <a:r>
              <a:rPr lang="en-US" dirty="0" smtClean="0">
                <a:solidFill>
                  <a:srgbClr val="FFFF00"/>
                </a:solidFill>
              </a:rPr>
              <a:t>Tableau reasoner engines</a:t>
            </a:r>
            <a:r>
              <a:rPr lang="en-US" dirty="0" smtClean="0"/>
              <a:t>. The kind of inference central to us, </a:t>
            </a:r>
            <a:r>
              <a:rPr lang="en-US" dirty="0" smtClean="0">
                <a:solidFill>
                  <a:srgbClr val="FFFF00"/>
                </a:solidFill>
              </a:rPr>
              <a:t>data mapping, is not well supported by tableau </a:t>
            </a:r>
            <a:r>
              <a:rPr lang="en-US" dirty="0" smtClean="0"/>
              <a:t>and is only research in other ontology languages</a:t>
            </a:r>
            <a:r>
              <a:rPr lang="en-US" dirty="0" smtClean="0"/>
              <a:t>. OWL is a </a:t>
            </a:r>
            <a:r>
              <a:rPr lang="en-US" dirty="0" err="1" smtClean="0"/>
              <a:t>grat</a:t>
            </a:r>
            <a:r>
              <a:rPr lang="en-US" dirty="0" smtClean="0"/>
              <a:t> platform language for supporting inference.</a:t>
            </a:r>
            <a:endParaRPr lang="en-US" dirty="0" smtClean="0"/>
          </a:p>
          <a:p>
            <a:r>
              <a:rPr lang="en-US" dirty="0" smtClean="0"/>
              <a:t>We find the term “Conceptual Model” better relates to how </a:t>
            </a:r>
            <a:r>
              <a:rPr lang="en-US" dirty="0" smtClean="0">
                <a:solidFill>
                  <a:srgbClr val="FFFF00"/>
                </a:solidFill>
              </a:rPr>
              <a:t>stakeholders think </a:t>
            </a:r>
            <a:r>
              <a:rPr lang="en-US" dirty="0" smtClean="0"/>
              <a:t>about their domain and their problem, using </a:t>
            </a:r>
            <a:r>
              <a:rPr lang="en-US" dirty="0" smtClean="0">
                <a:solidFill>
                  <a:srgbClr val="FFFF00"/>
                </a:solidFill>
              </a:rPr>
              <a:t>diagrams and tables</a:t>
            </a:r>
            <a:r>
              <a:rPr lang="en-US" dirty="0" smtClean="0"/>
              <a:t>. The rules defined leverage this conceptual model and are targeted specifically to </a:t>
            </a:r>
            <a:r>
              <a:rPr lang="en-US" dirty="0" smtClean="0">
                <a:solidFill>
                  <a:srgbClr val="FFFF00"/>
                </a:solidFill>
              </a:rPr>
              <a:t>solve the mapping problem</a:t>
            </a:r>
            <a:r>
              <a:rPr lang="en-US" dirty="0" smtClean="0"/>
              <a:t>.</a:t>
            </a:r>
          </a:p>
          <a:p>
            <a:r>
              <a:rPr lang="en-US" dirty="0" smtClean="0"/>
              <a:t>So yes, a conceptual model is an ontology in the general sense. We can even generate OWL. But it is not natively an OWL ontology nor is it constrained to the limitations of OWL or first order logic.</a:t>
            </a:r>
          </a:p>
          <a:p>
            <a:endParaRPr lang="en-US" dirty="0"/>
          </a:p>
        </p:txBody>
      </p:sp>
      <p:sp>
        <p:nvSpPr>
          <p:cNvPr id="6" name="Title 5"/>
          <p:cNvSpPr>
            <a:spLocks noGrp="1"/>
          </p:cNvSpPr>
          <p:nvPr>
            <p:ph type="title"/>
          </p:nvPr>
        </p:nvSpPr>
        <p:spPr/>
        <p:txBody>
          <a:bodyPr/>
          <a:lstStyle/>
          <a:p>
            <a:r>
              <a:rPr lang="en-US" dirty="0" smtClean="0"/>
              <a:t>Isn’t this an Ontology?</a:t>
            </a:r>
            <a:endParaRPr lang="en-US" dirty="0"/>
          </a:p>
        </p:txBody>
      </p:sp>
      <p:sp>
        <p:nvSpPr>
          <p:cNvPr id="7" name="Footer Placeholder 6"/>
          <p:cNvSpPr>
            <a:spLocks noGrp="1"/>
          </p:cNvSpPr>
          <p:nvPr>
            <p:ph type="ftr" sz="quarter" idx="16"/>
          </p:nvPr>
        </p:nvSpPr>
        <p:spPr/>
        <p:txBody>
          <a:bodyPr/>
          <a:lstStyle/>
          <a:p>
            <a:r>
              <a:rPr lang="en-US" smtClean="0"/>
              <a:t>OMG Threat &amp; Risk for STIDS 2015</a:t>
            </a:r>
            <a:endParaRPr lang="en-US"/>
          </a:p>
        </p:txBody>
      </p:sp>
      <p:sp>
        <p:nvSpPr>
          <p:cNvPr id="8" name="Slide Number Placeholder 7"/>
          <p:cNvSpPr>
            <a:spLocks noGrp="1"/>
          </p:cNvSpPr>
          <p:nvPr>
            <p:ph type="sldNum" sz="quarter" idx="15"/>
          </p:nvPr>
        </p:nvSpPr>
        <p:spPr/>
        <p:txBody>
          <a:bodyPr/>
          <a:lstStyle/>
          <a:p>
            <a:fld id="{C5349D12-3EF0-44B0-8484-0F10BE0E01DA}" type="slidenum">
              <a:rPr lang="en-US" smtClean="0"/>
              <a:t>45</a:t>
            </a:fld>
            <a:endParaRPr lang="en-US"/>
          </a:p>
        </p:txBody>
      </p:sp>
      <p:sp>
        <p:nvSpPr>
          <p:cNvPr id="9" name="Date Placeholder 8"/>
          <p:cNvSpPr>
            <a:spLocks noGrp="1"/>
          </p:cNvSpPr>
          <p:nvPr>
            <p:ph type="dt" sz="half" idx="14"/>
          </p:nvPr>
        </p:nvSpPr>
        <p:spPr/>
        <p:txBody>
          <a:bodyPr/>
          <a:lstStyle/>
          <a:p>
            <a:r>
              <a:rPr lang="en-US" smtClean="0"/>
              <a:t>11/18/2015</a:t>
            </a:r>
            <a:endParaRPr lang="en-US" dirty="0"/>
          </a:p>
        </p:txBody>
      </p:sp>
    </p:spTree>
    <p:extLst>
      <p:ext uri="{BB962C8B-B14F-4D97-AF65-F5344CB8AC3E}">
        <p14:creationId xmlns:p14="http://schemas.microsoft.com/office/powerpoint/2010/main" val="21928870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21452062.jpg" descr="-221452062.jpg"/>
          <p:cNvPicPr preferRelativeResize="0">
            <a:picLocks/>
          </p:cNvPicPr>
          <p:nvPr/>
        </p:nvPicPr>
        <p:blipFill>
          <a:blip r:embed="rId2" cstate="print"/>
          <a:stretch>
            <a:fillRect/>
          </a:stretch>
        </p:blipFill>
        <p:spPr>
          <a:xfrm>
            <a:off x="0" y="0"/>
            <a:ext cx="9144000" cy="6858000"/>
          </a:xfrm>
          <a:prstGeom prst="rect">
            <a:avLst/>
          </a:prstGeom>
        </p:spPr>
      </p:pic>
      <p:sp>
        <p:nvSpPr>
          <p:cNvPr id="8" name="Rectangle 7"/>
          <p:cNvSpPr/>
          <p:nvPr/>
        </p:nvSpPr>
        <p:spPr>
          <a:xfrm rot="3851814">
            <a:off x="6241493" y="4053671"/>
            <a:ext cx="3577711" cy="769441"/>
          </a:xfrm>
          <a:prstGeom prst="rect">
            <a:avLst/>
          </a:prstGeom>
          <a:noFill/>
        </p:spPr>
        <p:txBody>
          <a:bodyPr wrap="none" lIns="91440" tIns="45720" rIns="91440" bIns="45720">
            <a:spAutoFit/>
          </a:bodyPr>
          <a:lstStyle/>
          <a:p>
            <a:pPr algn="ctr"/>
            <a:r>
              <a:rPr lang="en-US" sz="44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Example UML</a:t>
            </a:r>
            <a:endParaRPr lang="en-US" sz="4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 name="Footer Placeholder 1"/>
          <p:cNvSpPr>
            <a:spLocks noGrp="1"/>
          </p:cNvSpPr>
          <p:nvPr>
            <p:ph type="ftr" sz="quarter" idx="12"/>
          </p:nvPr>
        </p:nvSpPr>
        <p:spPr/>
        <p:txBody>
          <a:bodyPr/>
          <a:lstStyle/>
          <a:p>
            <a:r>
              <a:rPr lang="en-US" smtClean="0"/>
              <a:t>OMG Threat &amp; Risk for STIDS 2015</a:t>
            </a:r>
            <a:endParaRPr lang="en-US"/>
          </a:p>
        </p:txBody>
      </p:sp>
      <p:sp>
        <p:nvSpPr>
          <p:cNvPr id="6" name="Slide Number Placeholder 5"/>
          <p:cNvSpPr>
            <a:spLocks noGrp="1"/>
          </p:cNvSpPr>
          <p:nvPr>
            <p:ph type="sldNum" sz="quarter" idx="11"/>
          </p:nvPr>
        </p:nvSpPr>
        <p:spPr/>
        <p:txBody>
          <a:bodyPr/>
          <a:lstStyle/>
          <a:p>
            <a:fld id="{C5349D12-3EF0-44B0-8484-0F10BE0E01DA}" type="slidenum">
              <a:rPr lang="en-US" smtClean="0"/>
              <a:t>46</a:t>
            </a:fld>
            <a:endParaRPr lang="en-US"/>
          </a:p>
        </p:txBody>
      </p:sp>
      <p:sp>
        <p:nvSpPr>
          <p:cNvPr id="9" name="Date Placeholder 8"/>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242006922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fontScale="92500" lnSpcReduction="10000"/>
          </a:bodyPr>
          <a:lstStyle/>
          <a:p>
            <a:pPr marL="285750" indent="-285750">
              <a:buFont typeface="Arial" panose="020B0604020202020204" pitchFamily="34" charset="0"/>
              <a:buChar char="•"/>
            </a:pPr>
            <a:r>
              <a:rPr lang="en-US" dirty="0" smtClean="0"/>
              <a:t>Classes {Entities}</a:t>
            </a:r>
          </a:p>
          <a:p>
            <a:pPr marL="285750" indent="-285750">
              <a:buFont typeface="Arial" panose="020B0604020202020204" pitchFamily="34" charset="0"/>
              <a:buChar char="•"/>
            </a:pPr>
            <a:r>
              <a:rPr lang="en-US" dirty="0" smtClean="0"/>
              <a:t>Data types and primitive types {Values}</a:t>
            </a:r>
          </a:p>
          <a:p>
            <a:pPr marL="285750" indent="-285750">
              <a:buFont typeface="Arial" panose="020B0604020202020204" pitchFamily="34" charset="0"/>
              <a:buChar char="•"/>
            </a:pPr>
            <a:r>
              <a:rPr lang="en-US" dirty="0" smtClean="0"/>
              <a:t>Associations, associations ends {Relation types}</a:t>
            </a:r>
          </a:p>
          <a:p>
            <a:pPr marL="285750" indent="-285750">
              <a:buFont typeface="Arial" panose="020B0604020202020204" pitchFamily="34" charset="0"/>
              <a:buChar char="•"/>
            </a:pPr>
            <a:r>
              <a:rPr lang="en-US" dirty="0" smtClean="0"/>
              <a:t>Properties for values {Simple property relations}</a:t>
            </a:r>
          </a:p>
          <a:p>
            <a:pPr marL="285750" indent="-285750">
              <a:buFont typeface="Arial" panose="020B0604020202020204" pitchFamily="34" charset="0"/>
              <a:buChar char="•"/>
            </a:pPr>
            <a:r>
              <a:rPr lang="en-US" dirty="0" smtClean="0"/>
              <a:t>Property defaults {Refinement: An expression evaluated if no values set in context}</a:t>
            </a:r>
          </a:p>
          <a:p>
            <a:pPr marL="285750" indent="-285750">
              <a:buFont typeface="Arial" panose="020B0604020202020204" pitchFamily="34" charset="0"/>
              <a:buChar char="•"/>
            </a:pPr>
            <a:r>
              <a:rPr lang="en-US" dirty="0" smtClean="0"/>
              <a:t>Association classes (However, all associations and properties are considered “first class” and can have metadata and time properties)</a:t>
            </a:r>
          </a:p>
          <a:p>
            <a:pPr marL="285750" indent="-285750">
              <a:buFont typeface="Arial" panose="020B0604020202020204" pitchFamily="34" charset="0"/>
              <a:buChar char="•"/>
            </a:pPr>
            <a:r>
              <a:rPr lang="en-US" dirty="0" smtClean="0"/>
              <a:t>Subsets and redefines of association ends {Properties of relations}</a:t>
            </a:r>
          </a:p>
          <a:p>
            <a:pPr marL="285750" indent="-285750">
              <a:buFont typeface="Arial" panose="020B0604020202020204" pitchFamily="34" charset="0"/>
              <a:buChar char="•"/>
            </a:pPr>
            <a:r>
              <a:rPr lang="en-US" dirty="0" smtClean="0"/>
              <a:t>Cardinalities {Constraint}</a:t>
            </a:r>
          </a:p>
          <a:p>
            <a:pPr marL="285750" indent="-285750">
              <a:buFont typeface="Arial" panose="020B0604020202020204" pitchFamily="34" charset="0"/>
              <a:buChar char="•"/>
            </a:pPr>
            <a:r>
              <a:rPr lang="en-US" dirty="0" smtClean="0"/>
              <a:t>Packages &amp; Package URI {Lexical and logical context}</a:t>
            </a:r>
          </a:p>
          <a:p>
            <a:pPr marL="285750" indent="-285750">
              <a:buFont typeface="Arial" panose="020B0604020202020204" pitchFamily="34" charset="0"/>
              <a:buChar char="•"/>
            </a:pPr>
            <a:r>
              <a:rPr lang="en-US" dirty="0" smtClean="0"/>
              <a:t>Realization {Representation realizes concept}</a:t>
            </a:r>
          </a:p>
          <a:p>
            <a:pPr marL="285750" indent="-285750">
              <a:buFont typeface="Arial" panose="020B0604020202020204" pitchFamily="34" charset="0"/>
              <a:buChar char="•"/>
            </a:pPr>
            <a:r>
              <a:rPr lang="en-US" dirty="0" smtClean="0"/>
              <a:t>Structured Classifier {Patterns and rules}</a:t>
            </a:r>
            <a:endParaRPr lang="en-US" dirty="0"/>
          </a:p>
        </p:txBody>
      </p:sp>
      <p:sp>
        <p:nvSpPr>
          <p:cNvPr id="2" name="Title 1"/>
          <p:cNvSpPr>
            <a:spLocks noGrp="1"/>
          </p:cNvSpPr>
          <p:nvPr>
            <p:ph type="title"/>
          </p:nvPr>
        </p:nvSpPr>
        <p:spPr/>
        <p:txBody>
          <a:bodyPr>
            <a:normAutofit/>
          </a:bodyPr>
          <a:lstStyle/>
          <a:p>
            <a:r>
              <a:rPr lang="en-US" dirty="0" smtClean="0">
                <a:solidFill>
                  <a:schemeClr val="tx1"/>
                </a:solidFill>
              </a:rPr>
              <a:t>UML Concepts we use</a:t>
            </a:r>
            <a:endParaRPr lang="en-US" dirty="0">
              <a:solidFill>
                <a:schemeClr val="tx1"/>
              </a:solidFill>
            </a:endParaRPr>
          </a:p>
        </p:txBody>
      </p:sp>
      <p:sp>
        <p:nvSpPr>
          <p:cNvPr id="4" name="Footer Placeholder 3"/>
          <p:cNvSpPr>
            <a:spLocks noGrp="1"/>
          </p:cNvSpPr>
          <p:nvPr>
            <p:ph type="ftr" sz="quarter" idx="16"/>
          </p:nvPr>
        </p:nvSpPr>
        <p:spPr/>
        <p:txBody>
          <a:bodyPr/>
          <a:lstStyle/>
          <a:p>
            <a:r>
              <a:rPr lang="en-US" smtClean="0"/>
              <a:t>OMG Threat &amp; Risk for STIDS 2015</a:t>
            </a:r>
            <a:endParaRPr lang="en-US"/>
          </a:p>
        </p:txBody>
      </p:sp>
      <p:sp>
        <p:nvSpPr>
          <p:cNvPr id="5" name="Slide Number Placeholder 4"/>
          <p:cNvSpPr>
            <a:spLocks noGrp="1"/>
          </p:cNvSpPr>
          <p:nvPr>
            <p:ph type="sldNum" sz="quarter" idx="15"/>
          </p:nvPr>
        </p:nvSpPr>
        <p:spPr/>
        <p:txBody>
          <a:bodyPr/>
          <a:lstStyle/>
          <a:p>
            <a:fld id="{C5349D12-3EF0-44B0-8484-0F10BE0E01DA}" type="slidenum">
              <a:rPr lang="en-US" smtClean="0"/>
              <a:t>47</a:t>
            </a:fld>
            <a:endParaRPr lang="en-US"/>
          </a:p>
        </p:txBody>
      </p:sp>
      <p:sp>
        <p:nvSpPr>
          <p:cNvPr id="6" name="Date Placeholder 5"/>
          <p:cNvSpPr>
            <a:spLocks noGrp="1"/>
          </p:cNvSpPr>
          <p:nvPr>
            <p:ph type="dt" sz="half" idx="14"/>
          </p:nvPr>
        </p:nvSpPr>
        <p:spPr/>
        <p:txBody>
          <a:bodyPr/>
          <a:lstStyle/>
          <a:p>
            <a:r>
              <a:rPr lang="en-US" smtClean="0"/>
              <a:t>11/18/2015</a:t>
            </a:r>
            <a:endParaRPr lang="en-US" dirty="0"/>
          </a:p>
        </p:txBody>
      </p:sp>
    </p:spTree>
    <p:extLst>
      <p:ext uri="{BB962C8B-B14F-4D97-AF65-F5344CB8AC3E}">
        <p14:creationId xmlns:p14="http://schemas.microsoft.com/office/powerpoint/2010/main" val="143348668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r>
              <a:rPr lang="en-US" dirty="0"/>
              <a:t>Classifying packages</a:t>
            </a:r>
          </a:p>
          <a:p>
            <a:r>
              <a:rPr lang="en-US" dirty="0" smtClean="0"/>
              <a:t>	Conceptual Model, Physical Model, Mapping</a:t>
            </a:r>
          </a:p>
          <a:p>
            <a:r>
              <a:rPr lang="en-US" dirty="0" smtClean="0"/>
              <a:t>Classification / classifies</a:t>
            </a:r>
          </a:p>
          <a:p>
            <a:r>
              <a:rPr lang="en-US" dirty="0"/>
              <a:t>	</a:t>
            </a:r>
            <a:r>
              <a:rPr lang="en-US" dirty="0" smtClean="0"/>
              <a:t>Role &amp; Phase</a:t>
            </a:r>
          </a:p>
          <a:p>
            <a:r>
              <a:rPr lang="en-US" dirty="0" smtClean="0"/>
              <a:t>Kinds of types</a:t>
            </a:r>
          </a:p>
          <a:p>
            <a:r>
              <a:rPr lang="en-US" dirty="0"/>
              <a:t>	</a:t>
            </a:r>
            <a:r>
              <a:rPr lang="en-US" dirty="0" smtClean="0"/>
              <a:t>Entity, Quantity Kind, Unit</a:t>
            </a:r>
          </a:p>
          <a:p>
            <a:r>
              <a:rPr lang="en-US" dirty="0" smtClean="0"/>
              <a:t>Relations</a:t>
            </a:r>
          </a:p>
          <a:p>
            <a:r>
              <a:rPr lang="en-US" dirty="0" smtClean="0"/>
              <a:t>	</a:t>
            </a:r>
            <a:r>
              <a:rPr lang="en-US" dirty="0"/>
              <a:t>D</a:t>
            </a:r>
            <a:r>
              <a:rPr lang="en-US" dirty="0" smtClean="0"/>
              <a:t>isjoint with</a:t>
            </a:r>
          </a:p>
          <a:p>
            <a:r>
              <a:rPr lang="en-US" dirty="0" smtClean="0"/>
              <a:t>	</a:t>
            </a:r>
            <a:r>
              <a:rPr lang="en-US" dirty="0" smtClean="0"/>
              <a:t>Represents (mapping)</a:t>
            </a:r>
            <a:endParaRPr lang="en-US" dirty="0" smtClean="0"/>
          </a:p>
          <a:p>
            <a:r>
              <a:rPr lang="en-US" dirty="0" smtClean="0"/>
              <a:t>Representation Rule &amp; Map {Mapping}</a:t>
            </a:r>
          </a:p>
          <a:p>
            <a:endParaRPr lang="en-US" dirty="0" smtClean="0"/>
          </a:p>
        </p:txBody>
      </p:sp>
      <p:sp>
        <p:nvSpPr>
          <p:cNvPr id="6" name="Title 5"/>
          <p:cNvSpPr>
            <a:spLocks noGrp="1"/>
          </p:cNvSpPr>
          <p:nvPr>
            <p:ph type="title"/>
          </p:nvPr>
        </p:nvSpPr>
        <p:spPr/>
        <p:txBody>
          <a:bodyPr>
            <a:normAutofit/>
          </a:bodyPr>
          <a:lstStyle/>
          <a:p>
            <a:r>
              <a:rPr lang="en-US" dirty="0" smtClean="0"/>
              <a:t>Profile extension concepts</a:t>
            </a:r>
            <a:endParaRPr lang="en-US" dirty="0"/>
          </a:p>
        </p:txBody>
      </p:sp>
      <p:sp>
        <p:nvSpPr>
          <p:cNvPr id="7" name="Footer Placeholder 6"/>
          <p:cNvSpPr>
            <a:spLocks noGrp="1"/>
          </p:cNvSpPr>
          <p:nvPr>
            <p:ph type="ftr" sz="quarter" idx="16"/>
          </p:nvPr>
        </p:nvSpPr>
        <p:spPr/>
        <p:txBody>
          <a:bodyPr/>
          <a:lstStyle/>
          <a:p>
            <a:r>
              <a:rPr lang="en-US" smtClean="0"/>
              <a:t>OMG Threat &amp; Risk for STIDS 2015</a:t>
            </a:r>
            <a:endParaRPr lang="en-US"/>
          </a:p>
        </p:txBody>
      </p:sp>
      <p:sp>
        <p:nvSpPr>
          <p:cNvPr id="8" name="Slide Number Placeholder 7"/>
          <p:cNvSpPr>
            <a:spLocks noGrp="1"/>
          </p:cNvSpPr>
          <p:nvPr>
            <p:ph type="sldNum" sz="quarter" idx="15"/>
          </p:nvPr>
        </p:nvSpPr>
        <p:spPr/>
        <p:txBody>
          <a:bodyPr/>
          <a:lstStyle/>
          <a:p>
            <a:fld id="{C5349D12-3EF0-44B0-8484-0F10BE0E01DA}" type="slidenum">
              <a:rPr lang="en-US" smtClean="0"/>
              <a:t>48</a:t>
            </a:fld>
            <a:endParaRPr lang="en-US"/>
          </a:p>
        </p:txBody>
      </p:sp>
      <p:sp>
        <p:nvSpPr>
          <p:cNvPr id="9" name="Date Placeholder 8"/>
          <p:cNvSpPr>
            <a:spLocks noGrp="1"/>
          </p:cNvSpPr>
          <p:nvPr>
            <p:ph type="dt" sz="half" idx="14"/>
          </p:nvPr>
        </p:nvSpPr>
        <p:spPr/>
        <p:txBody>
          <a:bodyPr/>
          <a:lstStyle/>
          <a:p>
            <a:r>
              <a:rPr lang="en-US" smtClean="0"/>
              <a:t>11/18/2015</a:t>
            </a:r>
            <a:endParaRPr lang="en-US" dirty="0"/>
          </a:p>
        </p:txBody>
      </p:sp>
    </p:spTree>
    <p:extLst>
      <p:ext uri="{BB962C8B-B14F-4D97-AF65-F5344CB8AC3E}">
        <p14:creationId xmlns:p14="http://schemas.microsoft.com/office/powerpoint/2010/main" val="109782890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r>
              <a:rPr lang="en-US" dirty="0" smtClean="0"/>
              <a:t>Options</a:t>
            </a:r>
          </a:p>
          <a:p>
            <a:r>
              <a:rPr lang="en-US" dirty="0"/>
              <a:t>	</a:t>
            </a:r>
            <a:r>
              <a:rPr lang="en-US" dirty="0" smtClean="0"/>
              <a:t>UML Diagrams</a:t>
            </a:r>
          </a:p>
          <a:p>
            <a:r>
              <a:rPr lang="en-US" dirty="0"/>
              <a:t>	</a:t>
            </a:r>
            <a:r>
              <a:rPr lang="en-US" dirty="0" smtClean="0"/>
              <a:t>Tables</a:t>
            </a:r>
          </a:p>
          <a:p>
            <a:r>
              <a:rPr lang="en-US" dirty="0"/>
              <a:t>	</a:t>
            </a:r>
            <a:r>
              <a:rPr lang="en-US" dirty="0" smtClean="0"/>
              <a:t>Schema</a:t>
            </a:r>
            <a:endParaRPr lang="en-US" dirty="0"/>
          </a:p>
        </p:txBody>
      </p:sp>
      <p:sp>
        <p:nvSpPr>
          <p:cNvPr id="6" name="Title 5"/>
          <p:cNvSpPr>
            <a:spLocks noGrp="1"/>
          </p:cNvSpPr>
          <p:nvPr>
            <p:ph type="title"/>
          </p:nvPr>
        </p:nvSpPr>
        <p:spPr/>
        <p:txBody>
          <a:bodyPr>
            <a:normAutofit/>
          </a:bodyPr>
          <a:lstStyle/>
          <a:p>
            <a:r>
              <a:rPr lang="en-US" dirty="0" smtClean="0"/>
              <a:t>Representing the data and schema</a:t>
            </a:r>
            <a:endParaRPr lang="en-US"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3581400"/>
            <a:ext cx="8759190" cy="2171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rot="685508">
            <a:off x="4613885" y="1665399"/>
            <a:ext cx="3733800" cy="1200329"/>
          </a:xfrm>
          <a:prstGeom prst="rect">
            <a:avLst/>
          </a:prstGeom>
          <a:noFill/>
        </p:spPr>
        <p:txBody>
          <a:bodyPr wrap="square" rtlCol="0">
            <a:spAutoFit/>
          </a:bodyPr>
          <a:lstStyle/>
          <a:p>
            <a:r>
              <a:rPr lang="en-US" dirty="0" smtClean="0"/>
              <a:t>UML is about the information and semantics, not the diagrams. The diagrams and tables support communication of the concepts.</a:t>
            </a:r>
            <a:endParaRPr lang="en-US" dirty="0"/>
          </a:p>
        </p:txBody>
      </p:sp>
      <p:sp>
        <p:nvSpPr>
          <p:cNvPr id="8" name="Footer Placeholder 7"/>
          <p:cNvSpPr>
            <a:spLocks noGrp="1"/>
          </p:cNvSpPr>
          <p:nvPr>
            <p:ph type="ftr" sz="quarter" idx="16"/>
          </p:nvPr>
        </p:nvSpPr>
        <p:spPr/>
        <p:txBody>
          <a:bodyPr/>
          <a:lstStyle/>
          <a:p>
            <a:r>
              <a:rPr lang="en-US" smtClean="0"/>
              <a:t>OMG Threat &amp; Risk for STIDS 2015</a:t>
            </a:r>
            <a:endParaRPr lang="en-US"/>
          </a:p>
        </p:txBody>
      </p:sp>
      <p:sp>
        <p:nvSpPr>
          <p:cNvPr id="9" name="Slide Number Placeholder 8"/>
          <p:cNvSpPr>
            <a:spLocks noGrp="1"/>
          </p:cNvSpPr>
          <p:nvPr>
            <p:ph type="sldNum" sz="quarter" idx="15"/>
          </p:nvPr>
        </p:nvSpPr>
        <p:spPr/>
        <p:txBody>
          <a:bodyPr/>
          <a:lstStyle/>
          <a:p>
            <a:fld id="{C5349D12-3EF0-44B0-8484-0F10BE0E01DA}" type="slidenum">
              <a:rPr lang="en-US" smtClean="0"/>
              <a:t>49</a:t>
            </a:fld>
            <a:endParaRPr lang="en-US"/>
          </a:p>
        </p:txBody>
      </p:sp>
      <p:sp>
        <p:nvSpPr>
          <p:cNvPr id="10" name="Date Placeholder 9"/>
          <p:cNvSpPr>
            <a:spLocks noGrp="1"/>
          </p:cNvSpPr>
          <p:nvPr>
            <p:ph type="dt" sz="half" idx="14"/>
          </p:nvPr>
        </p:nvSpPr>
        <p:spPr/>
        <p:txBody>
          <a:bodyPr/>
          <a:lstStyle/>
          <a:p>
            <a:r>
              <a:rPr lang="en-US" smtClean="0"/>
              <a:t>11/18/2015</a:t>
            </a:r>
            <a:endParaRPr lang="en-US" dirty="0"/>
          </a:p>
        </p:txBody>
      </p:sp>
    </p:spTree>
    <p:extLst>
      <p:ext uri="{BB962C8B-B14F-4D97-AF65-F5344CB8AC3E}">
        <p14:creationId xmlns:p14="http://schemas.microsoft.com/office/powerpoint/2010/main" val="8231180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Problem Space</a:t>
            </a:r>
            <a:endParaRPr lang="en-US" dirty="0">
              <a:solidFill>
                <a:schemeClr val="tx1"/>
              </a:solidFill>
            </a:endParaRPr>
          </a:p>
        </p:txBody>
      </p:sp>
      <p:sp>
        <p:nvSpPr>
          <p:cNvPr id="3" name="Content Placeholder 2"/>
          <p:cNvSpPr>
            <a:spLocks noGrp="1"/>
          </p:cNvSpPr>
          <p:nvPr>
            <p:ph sz="half" idx="1"/>
          </p:nvPr>
        </p:nvSpPr>
        <p:spPr/>
        <p:txBody>
          <a:bodyPr>
            <a:normAutofit fontScale="92500" lnSpcReduction="20000"/>
          </a:bodyPr>
          <a:lstStyle/>
          <a:p>
            <a:r>
              <a:rPr lang="en-US" dirty="0" smtClean="0">
                <a:solidFill>
                  <a:schemeClr val="tx1"/>
                </a:solidFill>
              </a:rPr>
              <a:t>There is a critical need to understand and mitigate threats and risks – to “connect the dots”.</a:t>
            </a:r>
          </a:p>
          <a:p>
            <a:r>
              <a:rPr lang="en-US" dirty="0" smtClean="0">
                <a:solidFill>
                  <a:schemeClr val="tx1"/>
                </a:solidFill>
              </a:rPr>
              <a:t>The Landscape of threats is changing</a:t>
            </a:r>
          </a:p>
          <a:p>
            <a:pPr lvl="1"/>
            <a:r>
              <a:rPr lang="en-US" dirty="0" smtClean="0">
                <a:solidFill>
                  <a:schemeClr val="tx1"/>
                </a:solidFill>
              </a:rPr>
              <a:t>Multiple attack vectors, cyber/physical and other</a:t>
            </a:r>
          </a:p>
          <a:p>
            <a:pPr lvl="1"/>
            <a:r>
              <a:rPr lang="en-US" dirty="0" smtClean="0">
                <a:solidFill>
                  <a:schemeClr val="tx1"/>
                </a:solidFill>
              </a:rPr>
              <a:t>Advanced threats utilize multiple vulnerabilities</a:t>
            </a:r>
          </a:p>
          <a:p>
            <a:r>
              <a:rPr lang="en-US" dirty="0" smtClean="0">
                <a:solidFill>
                  <a:schemeClr val="tx1"/>
                </a:solidFill>
              </a:rPr>
              <a:t>There are multiple communities addressing the same threats</a:t>
            </a:r>
          </a:p>
          <a:p>
            <a:pPr lvl="1"/>
            <a:r>
              <a:rPr lang="en-US" dirty="0" smtClean="0"/>
              <a:t>Cyber/physical, emergency management, safety, defense, etc.</a:t>
            </a:r>
            <a:endParaRPr lang="en-US" dirty="0" smtClean="0">
              <a:solidFill>
                <a:schemeClr val="tx1"/>
              </a:solidFill>
            </a:endParaRPr>
          </a:p>
          <a:p>
            <a:r>
              <a:rPr lang="en-US" dirty="0" smtClean="0">
                <a:solidFill>
                  <a:schemeClr val="tx1"/>
                </a:solidFill>
              </a:rPr>
              <a:t>No comprehensive consistent semantic framework</a:t>
            </a:r>
          </a:p>
          <a:p>
            <a:pPr lvl="1"/>
            <a:r>
              <a:rPr lang="en-US" dirty="0" smtClean="0">
                <a:solidFill>
                  <a:schemeClr val="tx1"/>
                </a:solidFill>
              </a:rPr>
              <a:t>Existing systems provide insular treatment of threat/risk relationships</a:t>
            </a:r>
          </a:p>
          <a:p>
            <a:pPr lvl="1"/>
            <a:r>
              <a:rPr lang="en-US" dirty="0" smtClean="0">
                <a:solidFill>
                  <a:schemeClr val="tx1"/>
                </a:solidFill>
              </a:rPr>
              <a:t>Comprehensive system would allow system-of-systems interoperability (private/private, public/private)</a:t>
            </a:r>
          </a:p>
          <a:p>
            <a:endParaRPr lang="en-US" dirty="0">
              <a:solidFill>
                <a:schemeClr val="tx1"/>
              </a:solidFill>
            </a:endParaRPr>
          </a:p>
        </p:txBody>
      </p:sp>
    </p:spTree>
    <p:extLst>
      <p:ext uri="{BB962C8B-B14F-4D97-AF65-F5344CB8AC3E}">
        <p14:creationId xmlns:p14="http://schemas.microsoft.com/office/powerpoint/2010/main" val="175503516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half" idx="2"/>
          </p:nvPr>
        </p:nvSpPr>
        <p:spPr/>
        <p:txBody>
          <a:bodyPr/>
          <a:lstStyle/>
          <a:p>
            <a:r>
              <a:rPr lang="en-US" dirty="0" smtClean="0"/>
              <a:t>In the conceptual model</a:t>
            </a:r>
            <a:endParaRPr lang="en-US" dirty="0"/>
          </a:p>
        </p:txBody>
      </p:sp>
      <p:sp>
        <p:nvSpPr>
          <p:cNvPr id="9" name="Text Placeholder 8"/>
          <p:cNvSpPr>
            <a:spLocks noGrp="1"/>
          </p:cNvSpPr>
          <p:nvPr>
            <p:ph type="body" sz="half" idx="15"/>
          </p:nvPr>
        </p:nvSpPr>
        <p:spPr/>
        <p:txBody>
          <a:bodyPr/>
          <a:lstStyle/>
          <a:p>
            <a:r>
              <a:rPr lang="en-US" dirty="0" smtClean="0"/>
              <a:t>In a representation (E.G. STIX)</a:t>
            </a:r>
            <a:endParaRPr lang="en-US" dirty="0"/>
          </a:p>
        </p:txBody>
      </p:sp>
      <p:sp>
        <p:nvSpPr>
          <p:cNvPr id="8" name="Content Placeholder 7"/>
          <p:cNvSpPr>
            <a:spLocks noGrp="1"/>
          </p:cNvSpPr>
          <p:nvPr>
            <p:ph sz="quarter" idx="14"/>
          </p:nvPr>
        </p:nvSpPr>
        <p:spPr/>
        <p:txBody>
          <a:bodyPr/>
          <a:lstStyle/>
          <a:p>
            <a:r>
              <a:rPr lang="en-US" dirty="0" err="1" smtClean="0"/>
              <a:t>RelatedCampaign</a:t>
            </a:r>
            <a:r>
              <a:rPr lang="en-US" dirty="0" smtClean="0"/>
              <a:t> &lt;Campaign&gt;</a:t>
            </a:r>
          </a:p>
          <a:p>
            <a:r>
              <a:rPr lang="en-US" dirty="0" err="1" smtClean="0"/>
              <a:t>RelatedIndicators</a:t>
            </a:r>
            <a:r>
              <a:rPr lang="en-US" dirty="0" smtClean="0"/>
              <a:t> &lt;Indicator&gt;</a:t>
            </a:r>
          </a:p>
          <a:p>
            <a:r>
              <a:rPr lang="en-US" dirty="0" err="1" smtClean="0"/>
              <a:t>RelatedTTP</a:t>
            </a:r>
            <a:r>
              <a:rPr lang="en-US" dirty="0" smtClean="0"/>
              <a:t> &lt;TTP&gt;</a:t>
            </a:r>
          </a:p>
          <a:p>
            <a:r>
              <a:rPr lang="en-US" dirty="0" smtClean="0"/>
              <a:t>The pattern is: Related&lt;type&gt; &lt;type&gt;</a:t>
            </a:r>
          </a:p>
          <a:p>
            <a:r>
              <a:rPr lang="en-US" dirty="0" smtClean="0"/>
              <a:t>Etc…</a:t>
            </a:r>
          </a:p>
          <a:p>
            <a:r>
              <a:rPr lang="en-US" dirty="0" smtClean="0"/>
              <a:t>All the above Represent “relates &lt;Anything&gt;”</a:t>
            </a:r>
          </a:p>
          <a:p>
            <a:endParaRPr lang="en-US" dirty="0"/>
          </a:p>
        </p:txBody>
      </p:sp>
      <p:sp>
        <p:nvSpPr>
          <p:cNvPr id="2" name="Content Placeholder 1"/>
          <p:cNvSpPr>
            <a:spLocks noGrp="1"/>
          </p:cNvSpPr>
          <p:nvPr>
            <p:ph sz="quarter" idx="13"/>
          </p:nvPr>
        </p:nvSpPr>
        <p:spPr/>
        <p:txBody>
          <a:bodyPr>
            <a:normAutofit/>
          </a:bodyPr>
          <a:lstStyle/>
          <a:p>
            <a:r>
              <a:rPr lang="en-US" dirty="0" smtClean="0"/>
              <a:t>It is typical in a data model and some ontologies to have many specializations for the same relation concept, but different “end types”.</a:t>
            </a:r>
          </a:p>
          <a:p>
            <a:r>
              <a:rPr lang="en-US" dirty="0" smtClean="0"/>
              <a:t>In the conceptual model we have the general concept “relates &lt;Anything&gt;”. </a:t>
            </a:r>
          </a:p>
          <a:p>
            <a:r>
              <a:rPr lang="en-US" dirty="0" smtClean="0"/>
              <a:t>“represents” semantics say that a general relation is only mapped to a more specific representation if the ends of that relation representation also represent the correct end types. </a:t>
            </a:r>
          </a:p>
          <a:p>
            <a:r>
              <a:rPr lang="en-US" dirty="0" smtClean="0"/>
              <a:t>So, one general type covers many more specific relations and properties.</a:t>
            </a:r>
            <a:endParaRPr lang="en-US" dirty="0"/>
          </a:p>
        </p:txBody>
      </p:sp>
      <p:sp>
        <p:nvSpPr>
          <p:cNvPr id="6" name="Title 5"/>
          <p:cNvSpPr>
            <a:spLocks noGrp="1"/>
          </p:cNvSpPr>
          <p:nvPr>
            <p:ph type="title"/>
          </p:nvPr>
        </p:nvSpPr>
        <p:spPr/>
        <p:txBody>
          <a:bodyPr>
            <a:normAutofit fontScale="90000"/>
          </a:bodyPr>
          <a:lstStyle/>
          <a:p>
            <a:r>
              <a:rPr lang="en-US" dirty="0" smtClean="0"/>
              <a:t>Modeling Convention – General Relations</a:t>
            </a:r>
            <a:endParaRPr lang="en-US" dirty="0"/>
          </a:p>
        </p:txBody>
      </p:sp>
      <p:sp>
        <p:nvSpPr>
          <p:cNvPr id="10" name="Footer Placeholder 9"/>
          <p:cNvSpPr>
            <a:spLocks noGrp="1"/>
          </p:cNvSpPr>
          <p:nvPr>
            <p:ph type="ftr" sz="quarter" idx="18"/>
          </p:nvPr>
        </p:nvSpPr>
        <p:spPr/>
        <p:txBody>
          <a:bodyPr/>
          <a:lstStyle/>
          <a:p>
            <a:r>
              <a:rPr lang="en-US" smtClean="0"/>
              <a:t>OMG Threat &amp; Risk for STIDS 2015</a:t>
            </a:r>
            <a:endParaRPr lang="en-US"/>
          </a:p>
        </p:txBody>
      </p:sp>
      <p:sp>
        <p:nvSpPr>
          <p:cNvPr id="11" name="Slide Number Placeholder 10"/>
          <p:cNvSpPr>
            <a:spLocks noGrp="1"/>
          </p:cNvSpPr>
          <p:nvPr>
            <p:ph type="sldNum" sz="quarter" idx="17"/>
          </p:nvPr>
        </p:nvSpPr>
        <p:spPr/>
        <p:txBody>
          <a:bodyPr/>
          <a:lstStyle/>
          <a:p>
            <a:fld id="{C5349D12-3EF0-44B0-8484-0F10BE0E01DA}" type="slidenum">
              <a:rPr lang="en-US" smtClean="0"/>
              <a:t>50</a:t>
            </a:fld>
            <a:endParaRPr lang="en-US"/>
          </a:p>
        </p:txBody>
      </p:sp>
      <p:sp>
        <p:nvSpPr>
          <p:cNvPr id="12" name="Date Placeholder 11"/>
          <p:cNvSpPr>
            <a:spLocks noGrp="1"/>
          </p:cNvSpPr>
          <p:nvPr>
            <p:ph type="dt" sz="half" idx="16"/>
          </p:nvPr>
        </p:nvSpPr>
        <p:spPr/>
        <p:txBody>
          <a:bodyPr/>
          <a:lstStyle/>
          <a:p>
            <a:r>
              <a:rPr lang="en-US" smtClean="0"/>
              <a:t>11/18/2015</a:t>
            </a:r>
            <a:endParaRPr lang="en-US"/>
          </a:p>
        </p:txBody>
      </p:sp>
    </p:spTree>
    <p:extLst>
      <p:ext uri="{BB962C8B-B14F-4D97-AF65-F5344CB8AC3E}">
        <p14:creationId xmlns:p14="http://schemas.microsoft.com/office/powerpoint/2010/main" val="275430223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Class Hierarchies</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9100" y="1543050"/>
            <a:ext cx="5765800" cy="3771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Footer Placeholder 1"/>
          <p:cNvSpPr>
            <a:spLocks noGrp="1"/>
          </p:cNvSpPr>
          <p:nvPr>
            <p:ph type="ftr" sz="quarter" idx="12"/>
          </p:nvPr>
        </p:nvSpPr>
        <p:spPr/>
        <p:txBody>
          <a:bodyPr/>
          <a:lstStyle/>
          <a:p>
            <a:r>
              <a:rPr lang="en-US" smtClean="0"/>
              <a:t>OMG Threat &amp; Risk for STIDS 2015</a:t>
            </a:r>
            <a:endParaRPr lang="en-US"/>
          </a:p>
        </p:txBody>
      </p:sp>
      <p:sp>
        <p:nvSpPr>
          <p:cNvPr id="3" name="Slide Number Placeholder 2"/>
          <p:cNvSpPr>
            <a:spLocks noGrp="1"/>
          </p:cNvSpPr>
          <p:nvPr>
            <p:ph type="sldNum" sz="quarter" idx="11"/>
          </p:nvPr>
        </p:nvSpPr>
        <p:spPr/>
        <p:txBody>
          <a:bodyPr/>
          <a:lstStyle/>
          <a:p>
            <a:fld id="{C5349D12-3EF0-44B0-8484-0F10BE0E01DA}" type="slidenum">
              <a:rPr lang="en-US" smtClean="0"/>
              <a:t>51</a:t>
            </a:fld>
            <a:endParaRPr lang="en-US"/>
          </a:p>
        </p:txBody>
      </p:sp>
      <p:sp>
        <p:nvSpPr>
          <p:cNvPr id="5" name="Date Placeholder 4"/>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201949268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a:off x="4394200" y="1905000"/>
            <a:ext cx="4483883"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Content Placeholder 5"/>
          <p:cNvSpPr>
            <a:spLocks noGrp="1"/>
          </p:cNvSpPr>
          <p:nvPr>
            <p:ph sz="quarter" idx="13"/>
          </p:nvPr>
        </p:nvSpPr>
        <p:spPr/>
        <p:txBody>
          <a:bodyPr/>
          <a:lstStyle/>
          <a:p>
            <a:r>
              <a:rPr lang="en-US" dirty="0" smtClean="0"/>
              <a:t>Like types, verbs and relation roles can also form a hierarch and specialize each other</a:t>
            </a:r>
          </a:p>
          <a:p>
            <a:r>
              <a:rPr lang="en-US" dirty="0" smtClean="0"/>
              <a:t>This is defined with UML “subsets” and Redefines”</a:t>
            </a:r>
          </a:p>
          <a:p>
            <a:r>
              <a:rPr lang="en-US" dirty="0" smtClean="0"/>
              <a:t>Subsets defines a refinement of another end, but still allows the original definition</a:t>
            </a:r>
          </a:p>
          <a:p>
            <a:r>
              <a:rPr lang="en-US" dirty="0" smtClean="0"/>
              <a:t>Redefines does not allow the original definition in the new context</a:t>
            </a:r>
          </a:p>
          <a:p>
            <a:r>
              <a:rPr lang="en-US" dirty="0" smtClean="0"/>
              <a:t>This is like “</a:t>
            </a:r>
            <a:r>
              <a:rPr lang="en-US" dirty="0" err="1" smtClean="0"/>
              <a:t>subproperty</a:t>
            </a:r>
            <a:r>
              <a:rPr lang="en-US" dirty="0" smtClean="0"/>
              <a:t>” in OWL and RDF</a:t>
            </a:r>
            <a:endParaRPr lang="en-US" dirty="0"/>
          </a:p>
        </p:txBody>
      </p:sp>
      <p:sp>
        <p:nvSpPr>
          <p:cNvPr id="5" name="Title 4"/>
          <p:cNvSpPr>
            <a:spLocks noGrp="1"/>
          </p:cNvSpPr>
          <p:nvPr>
            <p:ph type="title"/>
          </p:nvPr>
        </p:nvSpPr>
        <p:spPr/>
        <p:txBody>
          <a:bodyPr>
            <a:normAutofit fontScale="90000"/>
          </a:bodyPr>
          <a:lstStyle/>
          <a:p>
            <a:r>
              <a:rPr lang="en-US" dirty="0" smtClean="0"/>
              <a:t>Hierarchy of verb and property concepts</a:t>
            </a:r>
            <a:endParaRPr lang="en-US" dirty="0"/>
          </a:p>
        </p:txBody>
      </p:sp>
      <p:sp>
        <p:nvSpPr>
          <p:cNvPr id="9" name="Oval 8"/>
          <p:cNvSpPr/>
          <p:nvPr/>
        </p:nvSpPr>
        <p:spPr>
          <a:xfrm>
            <a:off x="4267200" y="2743200"/>
            <a:ext cx="2286000" cy="1066800"/>
          </a:xfrm>
          <a:prstGeom prst="ellipse">
            <a:avLst/>
          </a:prstGeom>
          <a:solidFill>
            <a:srgbClr val="FF0000">
              <a:alpha val="12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934200" y="2514600"/>
            <a:ext cx="1066800" cy="457200"/>
          </a:xfrm>
          <a:prstGeom prst="ellipse">
            <a:avLst/>
          </a:prstGeom>
          <a:solidFill>
            <a:srgbClr val="FF0000">
              <a:alpha val="12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6"/>
          <p:cNvSpPr>
            <a:spLocks noGrp="1"/>
          </p:cNvSpPr>
          <p:nvPr>
            <p:ph type="ftr" sz="quarter" idx="17"/>
          </p:nvPr>
        </p:nvSpPr>
        <p:spPr/>
        <p:txBody>
          <a:bodyPr/>
          <a:lstStyle/>
          <a:p>
            <a:r>
              <a:rPr lang="en-US" smtClean="0"/>
              <a:t>OMG Threat &amp; Risk for STIDS 2015</a:t>
            </a:r>
            <a:endParaRPr lang="en-US"/>
          </a:p>
        </p:txBody>
      </p:sp>
      <p:sp>
        <p:nvSpPr>
          <p:cNvPr id="8" name="Slide Number Placeholder 7"/>
          <p:cNvSpPr>
            <a:spLocks noGrp="1"/>
          </p:cNvSpPr>
          <p:nvPr>
            <p:ph type="sldNum" sz="quarter" idx="16"/>
          </p:nvPr>
        </p:nvSpPr>
        <p:spPr/>
        <p:txBody>
          <a:bodyPr/>
          <a:lstStyle/>
          <a:p>
            <a:fld id="{C5349D12-3EF0-44B0-8484-0F10BE0E01DA}" type="slidenum">
              <a:rPr lang="en-US" smtClean="0"/>
              <a:t>52</a:t>
            </a:fld>
            <a:endParaRPr lang="en-US"/>
          </a:p>
        </p:txBody>
      </p:sp>
      <p:sp>
        <p:nvSpPr>
          <p:cNvPr id="11" name="Date Placeholder 10"/>
          <p:cNvSpPr>
            <a:spLocks noGrp="1"/>
          </p:cNvSpPr>
          <p:nvPr>
            <p:ph type="dt" sz="half" idx="15"/>
          </p:nvPr>
        </p:nvSpPr>
        <p:spPr/>
        <p:txBody>
          <a:bodyPr/>
          <a:lstStyle/>
          <a:p>
            <a:r>
              <a:rPr lang="en-US" smtClean="0"/>
              <a:t>11/18/2015</a:t>
            </a:r>
            <a:endParaRPr lang="en-US"/>
          </a:p>
        </p:txBody>
      </p:sp>
    </p:spTree>
    <p:extLst>
      <p:ext uri="{BB962C8B-B14F-4D97-AF65-F5344CB8AC3E}">
        <p14:creationId xmlns:p14="http://schemas.microsoft.com/office/powerpoint/2010/main" val="383949422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3"/>
          </p:nvPr>
        </p:nvSpPr>
        <p:spPr/>
        <p:txBody>
          <a:bodyPr/>
          <a:lstStyle/>
          <a:p>
            <a:r>
              <a:rPr lang="en-US" dirty="0" smtClean="0"/>
              <a:t>Roles define what something is for or how it behaves in a certain context, not “what it is”.</a:t>
            </a:r>
          </a:p>
          <a:p>
            <a:r>
              <a:rPr lang="en-US" dirty="0" smtClean="0"/>
              <a:t>A role &lt;&lt;Classifies&gt;&gt; what it can be a role of.</a:t>
            </a:r>
          </a:p>
          <a:p>
            <a:r>
              <a:rPr lang="en-US" dirty="0" smtClean="0"/>
              <a:t>An entity can play any umber of roles and these roles may change over time.</a:t>
            </a:r>
          </a:p>
          <a:p>
            <a:r>
              <a:rPr lang="en-US" dirty="0" smtClean="0"/>
              <a:t>Roles can be contextual</a:t>
            </a:r>
          </a:p>
        </p:txBody>
      </p:sp>
      <p:sp>
        <p:nvSpPr>
          <p:cNvPr id="4" name="Title 3"/>
          <p:cNvSpPr>
            <a:spLocks noGrp="1"/>
          </p:cNvSpPr>
          <p:nvPr>
            <p:ph type="title"/>
          </p:nvPr>
        </p:nvSpPr>
        <p:spPr/>
        <p:txBody>
          <a:bodyPr/>
          <a:lstStyle/>
          <a:p>
            <a:r>
              <a:rPr lang="en-US" dirty="0" smtClean="0"/>
              <a:t>Roles</a:t>
            </a:r>
            <a:endParaRPr lang="en-US" dirty="0"/>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429000"/>
            <a:ext cx="6792913"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Oval 10"/>
          <p:cNvSpPr/>
          <p:nvPr/>
        </p:nvSpPr>
        <p:spPr>
          <a:xfrm>
            <a:off x="3428999" y="5029200"/>
            <a:ext cx="4354514" cy="1295400"/>
          </a:xfrm>
          <a:prstGeom prst="ellipse">
            <a:avLst/>
          </a:prstGeom>
          <a:solidFill>
            <a:srgbClr val="FF0000">
              <a:alpha val="12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p:cNvSpPr>
            <a:spLocks noGrp="1"/>
          </p:cNvSpPr>
          <p:nvPr>
            <p:ph type="ftr" sz="quarter" idx="16"/>
          </p:nvPr>
        </p:nvSpPr>
        <p:spPr/>
        <p:txBody>
          <a:bodyPr/>
          <a:lstStyle/>
          <a:p>
            <a:r>
              <a:rPr lang="en-US" smtClean="0"/>
              <a:t>OMG Threat &amp; Risk for STIDS 2015</a:t>
            </a:r>
            <a:endParaRPr lang="en-US"/>
          </a:p>
        </p:txBody>
      </p:sp>
      <p:sp>
        <p:nvSpPr>
          <p:cNvPr id="3" name="Slide Number Placeholder 2"/>
          <p:cNvSpPr>
            <a:spLocks noGrp="1"/>
          </p:cNvSpPr>
          <p:nvPr>
            <p:ph type="sldNum" sz="quarter" idx="15"/>
          </p:nvPr>
        </p:nvSpPr>
        <p:spPr/>
        <p:txBody>
          <a:bodyPr/>
          <a:lstStyle/>
          <a:p>
            <a:fld id="{C5349D12-3EF0-44B0-8484-0F10BE0E01DA}" type="slidenum">
              <a:rPr lang="en-US" smtClean="0"/>
              <a:t>53</a:t>
            </a:fld>
            <a:endParaRPr lang="en-US"/>
          </a:p>
        </p:txBody>
      </p:sp>
      <p:sp>
        <p:nvSpPr>
          <p:cNvPr id="9" name="Date Placeholder 8"/>
          <p:cNvSpPr>
            <a:spLocks noGrp="1"/>
          </p:cNvSpPr>
          <p:nvPr>
            <p:ph type="dt" sz="half" idx="14"/>
          </p:nvPr>
        </p:nvSpPr>
        <p:spPr/>
        <p:txBody>
          <a:bodyPr/>
          <a:lstStyle/>
          <a:p>
            <a:r>
              <a:rPr lang="en-US" smtClean="0"/>
              <a:t>11/18/2015</a:t>
            </a:r>
            <a:endParaRPr lang="en-US" dirty="0"/>
          </a:p>
        </p:txBody>
      </p:sp>
    </p:spTree>
    <p:extLst>
      <p:ext uri="{BB962C8B-B14F-4D97-AF65-F5344CB8AC3E}">
        <p14:creationId xmlns:p14="http://schemas.microsoft.com/office/powerpoint/2010/main" val="81562785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r>
              <a:rPr lang="en-US" dirty="0" smtClean="0"/>
              <a:t>Phases (or states) are classifications of objects over their lifetime.</a:t>
            </a:r>
          </a:p>
          <a:p>
            <a:r>
              <a:rPr lang="en-US" dirty="0" smtClean="0"/>
              <a:t>Examples: Child, Teenager, Adult or Invoiced, Late, Paid</a:t>
            </a:r>
          </a:p>
          <a:p>
            <a:endParaRPr lang="en-US" dirty="0"/>
          </a:p>
          <a:p>
            <a:endParaRPr lang="en-US" dirty="0"/>
          </a:p>
        </p:txBody>
      </p:sp>
      <p:sp>
        <p:nvSpPr>
          <p:cNvPr id="6" name="Title 5"/>
          <p:cNvSpPr>
            <a:spLocks noGrp="1"/>
          </p:cNvSpPr>
          <p:nvPr>
            <p:ph type="title"/>
          </p:nvPr>
        </p:nvSpPr>
        <p:spPr/>
        <p:txBody>
          <a:bodyPr/>
          <a:lstStyle/>
          <a:p>
            <a:r>
              <a:rPr lang="en-US" dirty="0" smtClean="0"/>
              <a:t>Phases</a:t>
            </a:r>
            <a:endParaRPr lang="en-US" dirty="0"/>
          </a:p>
        </p:txBody>
      </p:sp>
      <p:pic>
        <p:nvPicPr>
          <p:cNvPr id="12292"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048000"/>
            <a:ext cx="3352800" cy="21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6"/>
          <p:cNvSpPr>
            <a:spLocks noGrp="1"/>
          </p:cNvSpPr>
          <p:nvPr>
            <p:ph type="ftr" sz="quarter" idx="16"/>
          </p:nvPr>
        </p:nvSpPr>
        <p:spPr/>
        <p:txBody>
          <a:bodyPr/>
          <a:lstStyle/>
          <a:p>
            <a:r>
              <a:rPr lang="en-US" smtClean="0"/>
              <a:t>OMG Threat &amp; Risk for STIDS 2015</a:t>
            </a:r>
            <a:endParaRPr lang="en-US"/>
          </a:p>
        </p:txBody>
      </p:sp>
      <p:sp>
        <p:nvSpPr>
          <p:cNvPr id="8" name="Slide Number Placeholder 7"/>
          <p:cNvSpPr>
            <a:spLocks noGrp="1"/>
          </p:cNvSpPr>
          <p:nvPr>
            <p:ph type="sldNum" sz="quarter" idx="15"/>
          </p:nvPr>
        </p:nvSpPr>
        <p:spPr/>
        <p:txBody>
          <a:bodyPr/>
          <a:lstStyle/>
          <a:p>
            <a:fld id="{C5349D12-3EF0-44B0-8484-0F10BE0E01DA}" type="slidenum">
              <a:rPr lang="en-US" smtClean="0"/>
              <a:t>54</a:t>
            </a:fld>
            <a:endParaRPr lang="en-US"/>
          </a:p>
        </p:txBody>
      </p:sp>
      <p:sp>
        <p:nvSpPr>
          <p:cNvPr id="9" name="Date Placeholder 8"/>
          <p:cNvSpPr>
            <a:spLocks noGrp="1"/>
          </p:cNvSpPr>
          <p:nvPr>
            <p:ph type="dt" sz="half" idx="14"/>
          </p:nvPr>
        </p:nvSpPr>
        <p:spPr/>
        <p:txBody>
          <a:bodyPr/>
          <a:lstStyle/>
          <a:p>
            <a:r>
              <a:rPr lang="en-US" smtClean="0"/>
              <a:t>11/18/2015</a:t>
            </a:r>
            <a:endParaRPr lang="en-US" dirty="0"/>
          </a:p>
        </p:txBody>
      </p:sp>
    </p:spTree>
    <p:extLst>
      <p:ext uri="{BB962C8B-B14F-4D97-AF65-F5344CB8AC3E}">
        <p14:creationId xmlns:p14="http://schemas.microsoft.com/office/powerpoint/2010/main" val="33667202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352426" y="1463040"/>
            <a:ext cx="5057774" cy="4099560"/>
          </a:xfrm>
        </p:spPr>
        <p:txBody>
          <a:bodyPr>
            <a:normAutofit lnSpcReduction="10000"/>
          </a:bodyPr>
          <a:lstStyle/>
          <a:p>
            <a:r>
              <a:rPr lang="en-US" dirty="0" smtClean="0"/>
              <a:t>For numeric properties, we want to know what it means (e.g. Temperature), not the kind of number (Real).</a:t>
            </a:r>
          </a:p>
          <a:p>
            <a:r>
              <a:rPr lang="en-US" dirty="0"/>
              <a:t>&lt;&lt;Quantity Kind&gt;&gt; is an aspect common to mutually comparable quantities represented by one or more units. </a:t>
            </a:r>
            <a:endParaRPr lang="en-US" dirty="0" smtClean="0"/>
          </a:p>
          <a:p>
            <a:endParaRPr lang="en-US" dirty="0"/>
          </a:p>
          <a:p>
            <a:r>
              <a:rPr lang="en-US" dirty="0" smtClean="0"/>
              <a:t>A unit represents a quantity kind, there are multiple units representing temperature.</a:t>
            </a:r>
          </a:p>
          <a:p>
            <a:endParaRPr lang="en-US" dirty="0"/>
          </a:p>
          <a:p>
            <a:r>
              <a:rPr lang="en-US" dirty="0" smtClean="0"/>
              <a:t>A physical representation would then represent the unit as some kind of number in a specified unit.</a:t>
            </a:r>
            <a:endParaRPr lang="en-US" dirty="0"/>
          </a:p>
        </p:txBody>
      </p:sp>
      <p:sp>
        <p:nvSpPr>
          <p:cNvPr id="6" name="Title 5"/>
          <p:cNvSpPr>
            <a:spLocks noGrp="1"/>
          </p:cNvSpPr>
          <p:nvPr>
            <p:ph type="title"/>
          </p:nvPr>
        </p:nvSpPr>
        <p:spPr/>
        <p:txBody>
          <a:bodyPr/>
          <a:lstStyle/>
          <a:p>
            <a:r>
              <a:rPr lang="en-US" dirty="0" smtClean="0"/>
              <a:t>Quantity Kinds</a:t>
            </a:r>
            <a:endParaRPr lang="en-US" dirty="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0586" y="1752600"/>
            <a:ext cx="1438275"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4374" y="2819400"/>
            <a:ext cx="1790700" cy="191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5334000"/>
            <a:ext cx="5803900" cy="901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Footer Placeholder 6"/>
          <p:cNvSpPr>
            <a:spLocks noGrp="1"/>
          </p:cNvSpPr>
          <p:nvPr>
            <p:ph type="ftr" sz="quarter" idx="16"/>
          </p:nvPr>
        </p:nvSpPr>
        <p:spPr/>
        <p:txBody>
          <a:bodyPr/>
          <a:lstStyle/>
          <a:p>
            <a:r>
              <a:rPr lang="en-US" smtClean="0"/>
              <a:t>OMG Threat &amp; Risk for STIDS 2015</a:t>
            </a:r>
            <a:endParaRPr lang="en-US"/>
          </a:p>
        </p:txBody>
      </p:sp>
      <p:sp>
        <p:nvSpPr>
          <p:cNvPr id="8" name="Slide Number Placeholder 7"/>
          <p:cNvSpPr>
            <a:spLocks noGrp="1"/>
          </p:cNvSpPr>
          <p:nvPr>
            <p:ph type="sldNum" sz="quarter" idx="15"/>
          </p:nvPr>
        </p:nvSpPr>
        <p:spPr/>
        <p:txBody>
          <a:bodyPr/>
          <a:lstStyle/>
          <a:p>
            <a:fld id="{C5349D12-3EF0-44B0-8484-0F10BE0E01DA}" type="slidenum">
              <a:rPr lang="en-US" smtClean="0"/>
              <a:t>55</a:t>
            </a:fld>
            <a:endParaRPr lang="en-US"/>
          </a:p>
        </p:txBody>
      </p:sp>
      <p:sp>
        <p:nvSpPr>
          <p:cNvPr id="9" name="Date Placeholder 8"/>
          <p:cNvSpPr>
            <a:spLocks noGrp="1"/>
          </p:cNvSpPr>
          <p:nvPr>
            <p:ph type="dt" sz="half" idx="14"/>
          </p:nvPr>
        </p:nvSpPr>
        <p:spPr/>
        <p:txBody>
          <a:bodyPr/>
          <a:lstStyle/>
          <a:p>
            <a:r>
              <a:rPr lang="en-US" smtClean="0"/>
              <a:t>11/18/2015</a:t>
            </a:r>
            <a:endParaRPr lang="en-US" dirty="0"/>
          </a:p>
        </p:txBody>
      </p:sp>
    </p:spTree>
    <p:extLst>
      <p:ext uri="{BB962C8B-B14F-4D97-AF65-F5344CB8AC3E}">
        <p14:creationId xmlns:p14="http://schemas.microsoft.com/office/powerpoint/2010/main" val="424758989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solidFill>
                  <a:schemeClr val="tx1"/>
                </a:solidFill>
              </a:rPr>
              <a:t>Threat/Risk Conceptual Model</a:t>
            </a:r>
            <a:endParaRPr lang="en-US" dirty="0">
              <a:solidFill>
                <a:schemeClr val="tx1"/>
              </a:solidFill>
            </a:endParaRPr>
          </a:p>
        </p:txBody>
      </p:sp>
      <p:sp>
        <p:nvSpPr>
          <p:cNvPr id="5" name="Text Placeholder 4"/>
          <p:cNvSpPr>
            <a:spLocks noGrp="1"/>
          </p:cNvSpPr>
          <p:nvPr>
            <p:ph type="body" idx="10"/>
          </p:nvPr>
        </p:nvSpPr>
        <p:spPr>
          <a:xfrm>
            <a:off x="685800" y="3035808"/>
            <a:ext cx="7772400" cy="685800"/>
          </a:xfrm>
        </p:spPr>
        <p:txBody>
          <a:bodyPr>
            <a:normAutofit lnSpcReduction="10000"/>
          </a:bodyPr>
          <a:lstStyle/>
          <a:p>
            <a:r>
              <a:rPr lang="en-US" dirty="0" smtClean="0"/>
              <a:t>Examples of specific risk/threat concepts – intended to show how the conceptual model is being </a:t>
            </a:r>
            <a:r>
              <a:rPr lang="en-US" dirty="0" smtClean="0"/>
              <a:t>produced</a:t>
            </a:r>
            <a:endParaRPr lang="en-US" dirty="0"/>
          </a:p>
        </p:txBody>
      </p:sp>
    </p:spTree>
    <p:extLst>
      <p:ext uri="{BB962C8B-B14F-4D97-AF65-F5344CB8AC3E}">
        <p14:creationId xmlns:p14="http://schemas.microsoft.com/office/powerpoint/2010/main" val="131330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smtClean="0"/>
              <a:t>Conceptual Model Layering</a:t>
            </a:r>
            <a:endParaRPr lang="en-US" dirty="0"/>
          </a:p>
        </p:txBody>
      </p:sp>
      <p:sp>
        <p:nvSpPr>
          <p:cNvPr id="8" name="Rounded Rectangle 7"/>
          <p:cNvSpPr/>
          <p:nvPr/>
        </p:nvSpPr>
        <p:spPr>
          <a:xfrm>
            <a:off x="1295400" y="3722914"/>
            <a:ext cx="6400800" cy="914400"/>
          </a:xfrm>
          <a:prstGeom prst="roundRect">
            <a:avLst/>
          </a:prstGeom>
          <a:solidFill>
            <a:srgbClr val="11C10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Generic Library – Provides concepts and links across multiple viewpoints, not just threat/risk. E.G. Person,  Objective</a:t>
            </a:r>
            <a:endParaRPr lang="en-US" dirty="0"/>
          </a:p>
        </p:txBody>
      </p:sp>
      <p:sp>
        <p:nvSpPr>
          <p:cNvPr id="9" name="Rounded Rectangle 8"/>
          <p:cNvSpPr/>
          <p:nvPr/>
        </p:nvSpPr>
        <p:spPr>
          <a:xfrm>
            <a:off x="1295400" y="4637314"/>
            <a:ext cx="64008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Kernel–  Foundational concepts for modeling anything: Entities, Roles, Relations, Types, Information, Rules, Identity, Etc…</a:t>
            </a:r>
            <a:endParaRPr lang="en-US" dirty="0"/>
          </a:p>
        </p:txBody>
      </p:sp>
      <p:sp>
        <p:nvSpPr>
          <p:cNvPr id="10" name="Rounded Rectangle 9"/>
          <p:cNvSpPr/>
          <p:nvPr/>
        </p:nvSpPr>
        <p:spPr>
          <a:xfrm>
            <a:off x="1295400" y="2819400"/>
            <a:ext cx="6400800" cy="91440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Cross-risk/threat – specific “wide and shallow” risk and threat concepts/ E.G. Risk, threat, danger, consequence</a:t>
            </a:r>
            <a:endParaRPr lang="en-US" dirty="0"/>
          </a:p>
        </p:txBody>
      </p:sp>
      <p:sp>
        <p:nvSpPr>
          <p:cNvPr id="11" name="Rounded Rectangle 10"/>
          <p:cNvSpPr/>
          <p:nvPr/>
        </p:nvSpPr>
        <p:spPr>
          <a:xfrm>
            <a:off x="1286691" y="1905000"/>
            <a:ext cx="3200400" cy="9144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Operational threat situational awareness and response</a:t>
            </a:r>
            <a:endParaRPr lang="en-US" dirty="0"/>
          </a:p>
        </p:txBody>
      </p:sp>
      <p:sp>
        <p:nvSpPr>
          <p:cNvPr id="12" name="Rounded Rectangle 11"/>
          <p:cNvSpPr/>
          <p:nvPr/>
        </p:nvSpPr>
        <p:spPr>
          <a:xfrm>
            <a:off x="4487091" y="1902823"/>
            <a:ext cx="3200400" cy="9144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Operational risk  evaluation and mediation</a:t>
            </a:r>
            <a:endParaRPr lang="en-US" dirty="0"/>
          </a:p>
        </p:txBody>
      </p:sp>
      <p:sp>
        <p:nvSpPr>
          <p:cNvPr id="2" name="Rounded Rectangular Callout 1"/>
          <p:cNvSpPr/>
          <p:nvPr/>
        </p:nvSpPr>
        <p:spPr>
          <a:xfrm>
            <a:off x="5638800" y="6019800"/>
            <a:ext cx="2133600" cy="533400"/>
          </a:xfrm>
          <a:prstGeom prst="wedgeRoundRectCallout">
            <a:avLst>
              <a:gd name="adj1" fmla="val -73214"/>
              <a:gd name="adj2" fmla="val -15321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Subset of the model from SIMF</a:t>
            </a:r>
            <a:endParaRPr lang="en-US" dirty="0"/>
          </a:p>
        </p:txBody>
      </p:sp>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13" name="Slide Number Placeholder 12"/>
          <p:cNvSpPr>
            <a:spLocks noGrp="1"/>
          </p:cNvSpPr>
          <p:nvPr>
            <p:ph type="sldNum" sz="quarter" idx="11"/>
          </p:nvPr>
        </p:nvSpPr>
        <p:spPr/>
        <p:txBody>
          <a:bodyPr/>
          <a:lstStyle/>
          <a:p>
            <a:fld id="{C5349D12-3EF0-44B0-8484-0F10BE0E01DA}" type="slidenum">
              <a:rPr lang="en-US" smtClean="0"/>
              <a:t>57</a:t>
            </a:fld>
            <a:endParaRPr lang="en-US"/>
          </a:p>
        </p:txBody>
      </p:sp>
      <p:sp>
        <p:nvSpPr>
          <p:cNvPr id="14" name="Date Placeholder 13"/>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15848659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3"/>
          </p:nvPr>
        </p:nvSpPr>
        <p:spPr>
          <a:xfrm>
            <a:off x="381000" y="1219200"/>
            <a:ext cx="2314574" cy="3429000"/>
          </a:xfrm>
        </p:spPr>
        <p:txBody>
          <a:bodyPr>
            <a:normAutofit fontScale="92500" lnSpcReduction="20000"/>
          </a:bodyPr>
          <a:lstStyle/>
          <a:p>
            <a:r>
              <a:rPr lang="en-US" b="1" u="sng" dirty="0" smtClean="0">
                <a:solidFill>
                  <a:srgbClr val="FFFF00"/>
                </a:solidFill>
              </a:rPr>
              <a:t>Core Concepts</a:t>
            </a:r>
          </a:p>
          <a:p>
            <a:r>
              <a:rPr lang="en-US" dirty="0" smtClean="0"/>
              <a:t>Foundation</a:t>
            </a:r>
          </a:p>
          <a:p>
            <a:r>
              <a:rPr lang="en-US" dirty="0" smtClean="0"/>
              <a:t>Identifiers</a:t>
            </a:r>
          </a:p>
          <a:p>
            <a:r>
              <a:rPr lang="en-US" dirty="0" smtClean="0"/>
              <a:t>Information</a:t>
            </a:r>
          </a:p>
          <a:p>
            <a:r>
              <a:rPr lang="en-US" dirty="0" smtClean="0"/>
              <a:t>Patterns</a:t>
            </a:r>
          </a:p>
          <a:p>
            <a:r>
              <a:rPr lang="en-US" dirty="0" smtClean="0"/>
              <a:t>Process</a:t>
            </a:r>
          </a:p>
          <a:p>
            <a:r>
              <a:rPr lang="en-US" dirty="0" smtClean="0"/>
              <a:t>Quantities and Units</a:t>
            </a:r>
          </a:p>
          <a:p>
            <a:r>
              <a:rPr lang="en-US" dirty="0" smtClean="0"/>
              <a:t>Rules</a:t>
            </a:r>
          </a:p>
          <a:p>
            <a:r>
              <a:rPr lang="en-US" dirty="0" smtClean="0"/>
              <a:t>Situations</a:t>
            </a:r>
          </a:p>
          <a:p>
            <a:r>
              <a:rPr lang="en-US" dirty="0" smtClean="0"/>
              <a:t>Timeframe</a:t>
            </a:r>
            <a:endParaRPr lang="en-US" dirty="0"/>
          </a:p>
        </p:txBody>
      </p:sp>
      <p:sp>
        <p:nvSpPr>
          <p:cNvPr id="6" name="Title 5"/>
          <p:cNvSpPr>
            <a:spLocks noGrp="1"/>
          </p:cNvSpPr>
          <p:nvPr>
            <p:ph type="title"/>
          </p:nvPr>
        </p:nvSpPr>
        <p:spPr>
          <a:xfrm>
            <a:off x="352426" y="228600"/>
            <a:ext cx="7680960" cy="838200"/>
          </a:xfrm>
        </p:spPr>
        <p:txBody>
          <a:bodyPr/>
          <a:lstStyle/>
          <a:p>
            <a:r>
              <a:rPr lang="en-US" dirty="0" smtClean="0"/>
              <a:t>Conceptual Model </a:t>
            </a:r>
            <a:r>
              <a:rPr lang="en-US" u="sng" dirty="0" smtClean="0"/>
              <a:t>Packages</a:t>
            </a:r>
            <a:endParaRPr lang="en-US" u="sng" dirty="0"/>
          </a:p>
        </p:txBody>
      </p:sp>
      <p:sp>
        <p:nvSpPr>
          <p:cNvPr id="9" name="Content Placeholder 6"/>
          <p:cNvSpPr>
            <a:spLocks noGrp="1"/>
          </p:cNvSpPr>
          <p:nvPr>
            <p:ph sz="quarter" idx="13"/>
          </p:nvPr>
        </p:nvSpPr>
        <p:spPr>
          <a:xfrm>
            <a:off x="3200400" y="1219200"/>
            <a:ext cx="2286000" cy="5334000"/>
          </a:xfrm>
        </p:spPr>
        <p:txBody>
          <a:bodyPr>
            <a:normAutofit fontScale="92500" lnSpcReduction="20000"/>
          </a:bodyPr>
          <a:lstStyle/>
          <a:p>
            <a:r>
              <a:rPr lang="en-US" b="1" u="sng" dirty="0" smtClean="0">
                <a:solidFill>
                  <a:srgbClr val="FFFF00"/>
                </a:solidFill>
              </a:rPr>
              <a:t>Generic Concepts</a:t>
            </a:r>
          </a:p>
          <a:p>
            <a:r>
              <a:rPr lang="en-US" dirty="0" smtClean="0"/>
              <a:t>Ability</a:t>
            </a:r>
          </a:p>
          <a:p>
            <a:r>
              <a:rPr lang="en-US" dirty="0" smtClean="0"/>
              <a:t>Actors</a:t>
            </a:r>
          </a:p>
          <a:p>
            <a:r>
              <a:rPr lang="en-US" dirty="0" smtClean="0"/>
              <a:t>Assessment</a:t>
            </a:r>
          </a:p>
          <a:p>
            <a:r>
              <a:rPr lang="en-US" dirty="0" smtClean="0"/>
              <a:t>Control</a:t>
            </a:r>
          </a:p>
          <a:p>
            <a:r>
              <a:rPr lang="en-US" dirty="0" smtClean="0"/>
              <a:t>Credentials</a:t>
            </a:r>
          </a:p>
          <a:p>
            <a:r>
              <a:rPr lang="en-US" dirty="0" smtClean="0"/>
              <a:t>Enterprise</a:t>
            </a:r>
          </a:p>
          <a:p>
            <a:r>
              <a:rPr lang="en-US" dirty="0" smtClean="0"/>
              <a:t>Entity Kinds</a:t>
            </a:r>
          </a:p>
          <a:p>
            <a:r>
              <a:rPr lang="en-US" dirty="0" smtClean="0"/>
              <a:t>Intent</a:t>
            </a:r>
          </a:p>
          <a:p>
            <a:r>
              <a:rPr lang="en-US" dirty="0" smtClean="0"/>
              <a:t>Location</a:t>
            </a:r>
          </a:p>
          <a:p>
            <a:r>
              <a:rPr lang="en-US" dirty="0" smtClean="0"/>
              <a:t>Observation</a:t>
            </a:r>
          </a:p>
          <a:p>
            <a:r>
              <a:rPr lang="en-US" dirty="0" smtClean="0"/>
              <a:t>Organization</a:t>
            </a:r>
          </a:p>
          <a:p>
            <a:r>
              <a:rPr lang="en-US" dirty="0" smtClean="0"/>
              <a:t>Person</a:t>
            </a:r>
          </a:p>
          <a:p>
            <a:r>
              <a:rPr lang="en-US" dirty="0" smtClean="0"/>
              <a:t>Prediction</a:t>
            </a:r>
          </a:p>
          <a:p>
            <a:r>
              <a:rPr lang="en-US" dirty="0" smtClean="0"/>
              <a:t>Resources</a:t>
            </a:r>
          </a:p>
          <a:p>
            <a:r>
              <a:rPr lang="en-US" dirty="0" smtClean="0"/>
              <a:t>Systems</a:t>
            </a:r>
          </a:p>
          <a:p>
            <a:endParaRPr lang="en-US" dirty="0"/>
          </a:p>
        </p:txBody>
      </p:sp>
      <p:sp>
        <p:nvSpPr>
          <p:cNvPr id="10" name="Content Placeholder 6"/>
          <p:cNvSpPr>
            <a:spLocks noGrp="1"/>
          </p:cNvSpPr>
          <p:nvPr>
            <p:ph sz="quarter" idx="13"/>
          </p:nvPr>
        </p:nvSpPr>
        <p:spPr>
          <a:xfrm>
            <a:off x="6248400" y="1219200"/>
            <a:ext cx="2743200" cy="4648200"/>
          </a:xfrm>
        </p:spPr>
        <p:txBody>
          <a:bodyPr>
            <a:normAutofit fontScale="92500" lnSpcReduction="20000"/>
          </a:bodyPr>
          <a:lstStyle/>
          <a:p>
            <a:r>
              <a:rPr lang="en-US" b="1" u="sng" dirty="0" smtClean="0">
                <a:solidFill>
                  <a:srgbClr val="FFFF00"/>
                </a:solidFill>
              </a:rPr>
              <a:t>Threat and Risk Specific Concepts</a:t>
            </a:r>
          </a:p>
          <a:p>
            <a:r>
              <a:rPr lang="en-US" dirty="0" smtClean="0"/>
              <a:t>Campaign</a:t>
            </a:r>
          </a:p>
          <a:p>
            <a:r>
              <a:rPr lang="en-US" dirty="0" smtClean="0"/>
              <a:t>Course of Action</a:t>
            </a:r>
          </a:p>
          <a:p>
            <a:r>
              <a:rPr lang="en-US" dirty="0" smtClean="0"/>
              <a:t>Cyber</a:t>
            </a:r>
          </a:p>
          <a:p>
            <a:r>
              <a:rPr lang="en-US" dirty="0" smtClean="0"/>
              <a:t>Danger Categories</a:t>
            </a:r>
          </a:p>
          <a:p>
            <a:r>
              <a:rPr lang="en-US" dirty="0" smtClean="0"/>
              <a:t>Incident</a:t>
            </a:r>
          </a:p>
          <a:p>
            <a:r>
              <a:rPr lang="en-US" dirty="0" smtClean="0"/>
              <a:t>Indicator</a:t>
            </a:r>
          </a:p>
          <a:p>
            <a:r>
              <a:rPr lang="en-US" dirty="0" smtClean="0"/>
              <a:t>Kill Chain</a:t>
            </a:r>
          </a:p>
          <a:p>
            <a:r>
              <a:rPr lang="en-US" dirty="0" smtClean="0"/>
              <a:t>Mitigation</a:t>
            </a:r>
          </a:p>
          <a:p>
            <a:r>
              <a:rPr lang="en-US" dirty="0" smtClean="0"/>
              <a:t>Risk Treatment</a:t>
            </a:r>
          </a:p>
          <a:p>
            <a:r>
              <a:rPr lang="en-US" dirty="0" smtClean="0"/>
              <a:t>Threat</a:t>
            </a:r>
          </a:p>
          <a:p>
            <a:r>
              <a:rPr lang="en-US" dirty="0" smtClean="0"/>
              <a:t>Undesirable Situations</a:t>
            </a:r>
          </a:p>
          <a:p>
            <a:r>
              <a:rPr lang="en-US" dirty="0" smtClean="0"/>
              <a:t>Vulnerability</a:t>
            </a:r>
            <a:endParaRPr lang="en-US" dirty="0"/>
          </a:p>
        </p:txBody>
      </p:sp>
      <p:sp>
        <p:nvSpPr>
          <p:cNvPr id="5" name="Footer Placeholder 4"/>
          <p:cNvSpPr>
            <a:spLocks noGrp="1"/>
          </p:cNvSpPr>
          <p:nvPr>
            <p:ph type="ftr" sz="quarter" idx="17"/>
          </p:nvPr>
        </p:nvSpPr>
        <p:spPr/>
        <p:txBody>
          <a:bodyPr/>
          <a:lstStyle/>
          <a:p>
            <a:r>
              <a:rPr lang="en-US" smtClean="0"/>
              <a:t>OMG Threat &amp; Risk for STIDS 2015</a:t>
            </a:r>
            <a:endParaRPr lang="en-US"/>
          </a:p>
        </p:txBody>
      </p:sp>
      <p:sp>
        <p:nvSpPr>
          <p:cNvPr id="8" name="Slide Number Placeholder 7"/>
          <p:cNvSpPr>
            <a:spLocks noGrp="1"/>
          </p:cNvSpPr>
          <p:nvPr>
            <p:ph type="sldNum" sz="quarter" idx="16"/>
          </p:nvPr>
        </p:nvSpPr>
        <p:spPr/>
        <p:txBody>
          <a:bodyPr/>
          <a:lstStyle/>
          <a:p>
            <a:fld id="{C5349D12-3EF0-44B0-8484-0F10BE0E01DA}" type="slidenum">
              <a:rPr lang="en-US" smtClean="0"/>
              <a:t>58</a:t>
            </a:fld>
            <a:endParaRPr lang="en-US"/>
          </a:p>
        </p:txBody>
      </p:sp>
      <p:sp>
        <p:nvSpPr>
          <p:cNvPr id="11" name="Date Placeholder 10"/>
          <p:cNvSpPr>
            <a:spLocks noGrp="1"/>
          </p:cNvSpPr>
          <p:nvPr>
            <p:ph type="dt" sz="half" idx="15"/>
          </p:nvPr>
        </p:nvSpPr>
        <p:spPr/>
        <p:txBody>
          <a:bodyPr/>
          <a:lstStyle/>
          <a:p>
            <a:r>
              <a:rPr lang="en-US" smtClean="0"/>
              <a:t>11/18/2015</a:t>
            </a:r>
            <a:endParaRPr lang="en-US"/>
          </a:p>
        </p:txBody>
      </p:sp>
    </p:spTree>
    <p:extLst>
      <p:ext uri="{BB962C8B-B14F-4D97-AF65-F5344CB8AC3E}">
        <p14:creationId xmlns:p14="http://schemas.microsoft.com/office/powerpoint/2010/main" val="274848802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09800" y="533400"/>
            <a:ext cx="4495800" cy="523220"/>
          </a:xfrm>
          <a:prstGeom prst="rect">
            <a:avLst/>
          </a:prstGeom>
          <a:noFill/>
        </p:spPr>
        <p:txBody>
          <a:bodyPr wrap="square" rtlCol="0">
            <a:spAutoFit/>
          </a:bodyPr>
          <a:lstStyle/>
          <a:p>
            <a:pPr algn="ctr"/>
            <a:r>
              <a:rPr lang="en-US" sz="2800" b="1" dirty="0"/>
              <a:t>Core Concept Library</a:t>
            </a:r>
          </a:p>
        </p:txBody>
      </p:sp>
      <p:sp>
        <p:nvSpPr>
          <p:cNvPr id="4" name="TextBox 3"/>
          <p:cNvSpPr txBox="1"/>
          <p:nvPr/>
        </p:nvSpPr>
        <p:spPr>
          <a:xfrm>
            <a:off x="762000" y="1447800"/>
            <a:ext cx="7848600" cy="4678204"/>
          </a:xfrm>
          <a:prstGeom prst="rect">
            <a:avLst/>
          </a:prstGeom>
          <a:noFill/>
        </p:spPr>
        <p:txBody>
          <a:bodyPr wrap="square" rtlCol="0">
            <a:spAutoFit/>
          </a:bodyPr>
          <a:lstStyle/>
          <a:p>
            <a:endParaRPr/>
          </a:p>
          <a:p>
            <a:endParaRPr/>
          </a:p>
          <a:p>
            <a:endParaRPr/>
          </a:p>
          <a:p>
            <a:endParaRPr/>
          </a:p>
          <a:p>
            <a:endParaRPr/>
          </a:p>
          <a:p>
            <a:endParaRPr/>
          </a:p>
          <a:p>
            <a:endParaRPr/>
          </a:p>
          <a:p>
            <a:endParaRPr/>
          </a:p>
        </p:txBody>
      </p:sp>
      <p:pic>
        <p:nvPicPr>
          <p:cNvPr id="2" name="Picture 677452005.jpg" descr="677452005.jpg"/>
          <p:cNvPicPr preferRelativeResize="0">
            <a:picLocks/>
          </p:cNvPicPr>
          <p:nvPr/>
        </p:nvPicPr>
        <p:blipFill>
          <a:blip r:embed="rId2" cstate="print"/>
          <a:stretch>
            <a:fillRect/>
          </a:stretch>
        </p:blipFill>
        <p:spPr>
          <a:xfrm>
            <a:off x="2824162" y="1467564"/>
            <a:ext cx="3724274" cy="4638675"/>
          </a:xfrm>
          <a:prstGeom prst="rect">
            <a:avLst/>
          </a:prstGeom>
        </p:spPr>
      </p:pic>
      <p:sp>
        <p:nvSpPr>
          <p:cNvPr id="5" name="Footer Placeholder 4"/>
          <p:cNvSpPr>
            <a:spLocks noGrp="1"/>
          </p:cNvSpPr>
          <p:nvPr>
            <p:ph type="ftr" sz="quarter" idx="12"/>
          </p:nvPr>
        </p:nvSpPr>
        <p:spPr/>
        <p:txBody>
          <a:bodyPr/>
          <a:lstStyle/>
          <a:p>
            <a:r>
              <a:rPr lang="en-US" smtClean="0"/>
              <a:t>OMG Threat &amp; Risk for STIDS 2015</a:t>
            </a:r>
            <a:endParaRPr lang="en-US"/>
          </a:p>
        </p:txBody>
      </p:sp>
      <p:sp>
        <p:nvSpPr>
          <p:cNvPr id="6" name="Slide Number Placeholder 5"/>
          <p:cNvSpPr>
            <a:spLocks noGrp="1"/>
          </p:cNvSpPr>
          <p:nvPr>
            <p:ph type="sldNum" sz="quarter" idx="11"/>
          </p:nvPr>
        </p:nvSpPr>
        <p:spPr/>
        <p:txBody>
          <a:bodyPr/>
          <a:lstStyle/>
          <a:p>
            <a:fld id="{C5349D12-3EF0-44B0-8484-0F10BE0E01DA}" type="slidenum">
              <a:rPr lang="en-US" smtClean="0"/>
              <a:t>59</a:t>
            </a:fld>
            <a:endParaRPr lang="en-US"/>
          </a:p>
        </p:txBody>
      </p:sp>
      <p:sp>
        <p:nvSpPr>
          <p:cNvPr id="7" name="Date Placeholder 6"/>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25431499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4848" y="230339"/>
            <a:ext cx="8016240" cy="951569"/>
          </a:xfrm>
        </p:spPr>
        <p:txBody>
          <a:bodyPr>
            <a:normAutofit fontScale="90000"/>
          </a:bodyPr>
          <a:lstStyle/>
          <a:p>
            <a:r>
              <a:rPr lang="en-US" dirty="0" smtClean="0">
                <a:solidFill>
                  <a:srgbClr val="FFFF00"/>
                </a:solidFill>
              </a:rPr>
              <a:t>We have critical needs for analytics and information sharing</a:t>
            </a:r>
            <a:endParaRPr lang="en-US" dirty="0">
              <a:solidFill>
                <a:srgbClr val="FFFF00"/>
              </a:solidFill>
            </a:endParaRPr>
          </a:p>
        </p:txBody>
      </p:sp>
      <p:sp>
        <p:nvSpPr>
          <p:cNvPr id="13" name="Rounded Rectangle 12"/>
          <p:cNvSpPr/>
          <p:nvPr/>
        </p:nvSpPr>
        <p:spPr>
          <a:xfrm>
            <a:off x="5505450" y="1651631"/>
            <a:ext cx="1623060" cy="3789050"/>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solidFill>
                  <a:schemeClr val="bg1"/>
                </a:solidFill>
              </a:rPr>
              <a:t>Critical Infrastructure</a:t>
            </a:r>
            <a:endParaRPr lang="en-US" sz="1600" dirty="0">
              <a:solidFill>
                <a:schemeClr val="bg1"/>
              </a:solidFill>
            </a:endParaRPr>
          </a:p>
        </p:txBody>
      </p:sp>
      <p:sp>
        <p:nvSpPr>
          <p:cNvPr id="14" name="Rounded Rectangle 13"/>
          <p:cNvSpPr/>
          <p:nvPr/>
        </p:nvSpPr>
        <p:spPr>
          <a:xfrm>
            <a:off x="3726180" y="1651631"/>
            <a:ext cx="1623060" cy="3789050"/>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solidFill>
                  <a:schemeClr val="bg1"/>
                </a:solidFill>
              </a:rPr>
              <a:t>Terrorism</a:t>
            </a:r>
            <a:endParaRPr lang="en-US" sz="1600" dirty="0">
              <a:solidFill>
                <a:schemeClr val="bg1"/>
              </a:solidFill>
            </a:endParaRPr>
          </a:p>
        </p:txBody>
      </p:sp>
      <p:sp>
        <p:nvSpPr>
          <p:cNvPr id="15" name="Rounded Rectangle 14"/>
          <p:cNvSpPr/>
          <p:nvPr/>
        </p:nvSpPr>
        <p:spPr>
          <a:xfrm>
            <a:off x="1908810" y="1651631"/>
            <a:ext cx="1623060" cy="3789050"/>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solidFill>
                  <a:schemeClr val="bg1"/>
                </a:solidFill>
              </a:rPr>
              <a:t>Crime</a:t>
            </a:r>
            <a:endParaRPr lang="en-US" sz="1600" dirty="0">
              <a:solidFill>
                <a:schemeClr val="bg1"/>
              </a:solidFill>
            </a:endParaRPr>
          </a:p>
        </p:txBody>
      </p:sp>
      <p:sp>
        <p:nvSpPr>
          <p:cNvPr id="16" name="Rounded Rectangle 15"/>
          <p:cNvSpPr/>
          <p:nvPr/>
        </p:nvSpPr>
        <p:spPr>
          <a:xfrm>
            <a:off x="91440" y="1651631"/>
            <a:ext cx="1623060" cy="3789050"/>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solidFill>
                  <a:schemeClr val="bg1"/>
                </a:solidFill>
              </a:rPr>
              <a:t>Cyber</a:t>
            </a:r>
            <a:endParaRPr lang="en-US" sz="1600" dirty="0">
              <a:solidFill>
                <a:schemeClr val="bg1"/>
              </a:solidFill>
            </a:endParaRPr>
          </a:p>
        </p:txBody>
      </p:sp>
      <p:sp>
        <p:nvSpPr>
          <p:cNvPr id="18" name="Rounded Rectangle 17"/>
          <p:cNvSpPr/>
          <p:nvPr/>
        </p:nvSpPr>
        <p:spPr>
          <a:xfrm>
            <a:off x="7395210" y="1651631"/>
            <a:ext cx="1623060" cy="3789050"/>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solidFill>
                  <a:schemeClr val="bg1"/>
                </a:solidFill>
              </a:rPr>
              <a:t>Natural</a:t>
            </a:r>
          </a:p>
          <a:p>
            <a:pPr algn="ctr"/>
            <a:r>
              <a:rPr lang="en-US" sz="1600" dirty="0" smtClean="0">
                <a:solidFill>
                  <a:schemeClr val="bg1"/>
                </a:solidFill>
              </a:rPr>
              <a:t>Disasters</a:t>
            </a:r>
            <a:endParaRPr lang="en-US" sz="1600" dirty="0">
              <a:solidFill>
                <a:schemeClr val="bg1"/>
              </a:solidFill>
            </a:endParaRPr>
          </a:p>
        </p:txBody>
      </p:sp>
      <p:sp>
        <p:nvSpPr>
          <p:cNvPr id="2" name="Flowchart: Document 1"/>
          <p:cNvSpPr/>
          <p:nvPr/>
        </p:nvSpPr>
        <p:spPr>
          <a:xfrm>
            <a:off x="36576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0" name="Flowchart: Document 9"/>
          <p:cNvSpPr/>
          <p:nvPr/>
        </p:nvSpPr>
        <p:spPr>
          <a:xfrm>
            <a:off x="218313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1" name="Flowchart: Document 10"/>
          <p:cNvSpPr/>
          <p:nvPr/>
        </p:nvSpPr>
        <p:spPr>
          <a:xfrm>
            <a:off x="400050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2" name="Flowchart: Document 11"/>
          <p:cNvSpPr/>
          <p:nvPr/>
        </p:nvSpPr>
        <p:spPr>
          <a:xfrm>
            <a:off x="577977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9" name="Flowchart: Document 18"/>
          <p:cNvSpPr/>
          <p:nvPr/>
        </p:nvSpPr>
        <p:spPr>
          <a:xfrm>
            <a:off x="766953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3" name="TextBox 2"/>
          <p:cNvSpPr txBox="1"/>
          <p:nvPr/>
        </p:nvSpPr>
        <p:spPr>
          <a:xfrm>
            <a:off x="902970" y="5901002"/>
            <a:ext cx="6754991" cy="369332"/>
          </a:xfrm>
          <a:prstGeom prst="rect">
            <a:avLst/>
          </a:prstGeom>
          <a:noFill/>
        </p:spPr>
        <p:txBody>
          <a:bodyPr wrap="none" rtlCol="0">
            <a:spAutoFit/>
          </a:bodyPr>
          <a:lstStyle/>
          <a:p>
            <a:r>
              <a:rPr lang="en-US" b="1" dirty="0" smtClean="0">
                <a:solidFill>
                  <a:srgbClr val="FF0000"/>
                </a:solidFill>
              </a:rPr>
              <a:t>Yet the information sharing and analytics capabilities are stove piped</a:t>
            </a:r>
            <a:endParaRPr lang="en-US" b="1" dirty="0">
              <a:solidFill>
                <a:srgbClr val="FF0000"/>
              </a:solidFill>
            </a:endParaRPr>
          </a:p>
        </p:txBody>
      </p:sp>
      <p:sp>
        <p:nvSpPr>
          <p:cNvPr id="20" name="Rounded Rectangle 19"/>
          <p:cNvSpPr/>
          <p:nvPr/>
        </p:nvSpPr>
        <p:spPr>
          <a:xfrm rot="887486">
            <a:off x="363181" y="3240565"/>
            <a:ext cx="7992775" cy="1017270"/>
          </a:xfrm>
          <a:prstGeom prst="roundRect">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Threat and risk</a:t>
            </a:r>
          </a:p>
          <a:p>
            <a:pPr algn="ctr"/>
            <a:r>
              <a:rPr lang="en-US" dirty="0" smtClean="0"/>
              <a:t>Identification, assessment, mitigation, situational awareness</a:t>
            </a:r>
            <a:endParaRPr lang="en-US" dirty="0"/>
          </a:p>
        </p:txBody>
      </p:sp>
      <p:sp>
        <p:nvSpPr>
          <p:cNvPr id="21" name="TextBox 20"/>
          <p:cNvSpPr txBox="1"/>
          <p:nvPr/>
        </p:nvSpPr>
        <p:spPr>
          <a:xfrm>
            <a:off x="735002" y="5531670"/>
            <a:ext cx="6934527" cy="369332"/>
          </a:xfrm>
          <a:prstGeom prst="rect">
            <a:avLst/>
          </a:prstGeom>
          <a:noFill/>
        </p:spPr>
        <p:txBody>
          <a:bodyPr wrap="none" rtlCol="0">
            <a:spAutoFit/>
          </a:bodyPr>
          <a:lstStyle/>
          <a:p>
            <a:r>
              <a:rPr lang="en-US" b="1" dirty="0" smtClean="0">
                <a:solidFill>
                  <a:srgbClr val="FF0000"/>
                </a:solidFill>
              </a:rPr>
              <a:t>Risks and threats from threat actors and natural sources cross domains</a:t>
            </a:r>
            <a:endParaRPr lang="en-US" b="1" dirty="0">
              <a:solidFill>
                <a:srgbClr val="FF0000"/>
              </a:solidFill>
            </a:endParaRPr>
          </a:p>
        </p:txBody>
      </p:sp>
    </p:spTree>
    <p:extLst>
      <p:ext uri="{BB962C8B-B14F-4D97-AF65-F5344CB8AC3E}">
        <p14:creationId xmlns:p14="http://schemas.microsoft.com/office/powerpoint/2010/main" val="157242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animBg="1"/>
      <p:bldP spid="2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Upper Foundation</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990600"/>
            <a:ext cx="9439275" cy="558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Slide Number Placeholder 6"/>
          <p:cNvSpPr>
            <a:spLocks noGrp="1"/>
          </p:cNvSpPr>
          <p:nvPr>
            <p:ph type="sldNum" sz="quarter" idx="11"/>
          </p:nvPr>
        </p:nvSpPr>
        <p:spPr/>
        <p:txBody>
          <a:bodyPr/>
          <a:lstStyle/>
          <a:p>
            <a:fld id="{C5349D12-3EF0-44B0-8484-0F10BE0E01DA}" type="slidenum">
              <a:rPr lang="en-US" smtClean="0"/>
              <a:t>60</a:t>
            </a:fld>
            <a:endParaRPr lang="en-US"/>
          </a:p>
        </p:txBody>
      </p:sp>
      <p:sp>
        <p:nvSpPr>
          <p:cNvPr id="8" name="Date Placeholder 7"/>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39700843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Threats and Risks of What?</a:t>
            </a:r>
            <a:endParaRPr lang="en-US" dirty="0"/>
          </a:p>
        </p:txBody>
      </p:sp>
      <p:sp>
        <p:nvSpPr>
          <p:cNvPr id="3" name="Content Placeholder 2"/>
          <p:cNvSpPr>
            <a:spLocks noGrp="1"/>
          </p:cNvSpPr>
          <p:nvPr>
            <p:ph sz="half" idx="2"/>
          </p:nvPr>
        </p:nvSpPr>
        <p:spPr>
          <a:xfrm>
            <a:off x="457200" y="1305743"/>
            <a:ext cx="4040188" cy="3951288"/>
          </a:xfrm>
        </p:spPr>
        <p:txBody>
          <a:bodyPr>
            <a:normAutofit/>
          </a:bodyPr>
          <a:lstStyle/>
          <a:p>
            <a:r>
              <a:rPr lang="en-US" sz="2000" dirty="0" smtClean="0"/>
              <a:t>A threat or risk is with respect to some undesirable situation</a:t>
            </a:r>
          </a:p>
          <a:p>
            <a:r>
              <a:rPr lang="en-US" sz="2000" dirty="0" smtClean="0"/>
              <a:t>What is a situation?</a:t>
            </a:r>
          </a:p>
          <a:p>
            <a:r>
              <a:rPr lang="en-US" sz="2000" dirty="0" smtClean="0"/>
              <a:t>We define a situation as a configuration of things…</a:t>
            </a:r>
            <a:endParaRPr lang="en-US" sz="2000" dirty="0"/>
          </a:p>
        </p:txBody>
      </p:sp>
      <p:sp>
        <p:nvSpPr>
          <p:cNvPr id="5" name="Content Placeholder 4"/>
          <p:cNvSpPr>
            <a:spLocks noGrp="1"/>
          </p:cNvSpPr>
          <p:nvPr>
            <p:ph sz="quarter" idx="4294967295"/>
          </p:nvPr>
        </p:nvSpPr>
        <p:spPr>
          <a:xfrm>
            <a:off x="4645025" y="1305743"/>
            <a:ext cx="4041775" cy="3951288"/>
          </a:xfrm>
          <a:prstGeom prst="rect">
            <a:avLst/>
          </a:prstGeom>
        </p:spPr>
        <p:txBody>
          <a:bodyPr>
            <a:normAutofit/>
          </a:bodyPr>
          <a:lstStyle/>
          <a:p>
            <a:r>
              <a:rPr lang="en-US" sz="2000" dirty="0" smtClean="0"/>
              <a:t>People places, things, events, occurrences and the connections between them.</a:t>
            </a:r>
          </a:p>
          <a:p>
            <a:r>
              <a:rPr lang="en-US" sz="2000" dirty="0" smtClean="0"/>
              <a:t>Some situations are consequences of others</a:t>
            </a:r>
            <a:endParaRPr lang="en-US" sz="2000" dirty="0"/>
          </a:p>
        </p:txBody>
      </p:sp>
      <p:sp>
        <p:nvSpPr>
          <p:cNvPr id="4" name="TextBox 3"/>
          <p:cNvSpPr txBox="1"/>
          <p:nvPr/>
        </p:nvSpPr>
        <p:spPr>
          <a:xfrm>
            <a:off x="867858" y="5941497"/>
            <a:ext cx="7470250" cy="369332"/>
          </a:xfrm>
          <a:prstGeom prst="rect">
            <a:avLst/>
          </a:prstGeom>
          <a:noFill/>
        </p:spPr>
        <p:txBody>
          <a:bodyPr wrap="none" rtlCol="0">
            <a:spAutoFit/>
          </a:bodyPr>
          <a:lstStyle/>
          <a:p>
            <a:r>
              <a:rPr lang="en-US" dirty="0"/>
              <a:t>Situations provide a link between different kinds and phases of threats &amp; risks</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3429000"/>
            <a:ext cx="6564313" cy="237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ooter Placeholder 5"/>
          <p:cNvSpPr>
            <a:spLocks noGrp="1"/>
          </p:cNvSpPr>
          <p:nvPr>
            <p:ph type="ftr" sz="quarter" idx="18"/>
          </p:nvPr>
        </p:nvSpPr>
        <p:spPr/>
        <p:txBody>
          <a:bodyPr/>
          <a:lstStyle/>
          <a:p>
            <a:r>
              <a:rPr lang="en-US" smtClean="0"/>
              <a:t>OMG Threat &amp; Risk for STIDS 2015</a:t>
            </a:r>
            <a:endParaRPr lang="en-US"/>
          </a:p>
        </p:txBody>
      </p:sp>
      <p:sp>
        <p:nvSpPr>
          <p:cNvPr id="7" name="Slide Number Placeholder 6"/>
          <p:cNvSpPr>
            <a:spLocks noGrp="1"/>
          </p:cNvSpPr>
          <p:nvPr>
            <p:ph type="sldNum" sz="quarter" idx="17"/>
          </p:nvPr>
        </p:nvSpPr>
        <p:spPr/>
        <p:txBody>
          <a:bodyPr/>
          <a:lstStyle/>
          <a:p>
            <a:fld id="{C5349D12-3EF0-44B0-8484-0F10BE0E01DA}" type="slidenum">
              <a:rPr lang="en-US" smtClean="0"/>
              <a:t>61</a:t>
            </a:fld>
            <a:endParaRPr lang="en-US"/>
          </a:p>
        </p:txBody>
      </p:sp>
      <p:sp>
        <p:nvSpPr>
          <p:cNvPr id="8" name="Date Placeholder 7"/>
          <p:cNvSpPr>
            <a:spLocks noGrp="1"/>
          </p:cNvSpPr>
          <p:nvPr>
            <p:ph type="dt" sz="half" idx="16"/>
          </p:nvPr>
        </p:nvSpPr>
        <p:spPr/>
        <p:txBody>
          <a:bodyPr/>
          <a:lstStyle/>
          <a:p>
            <a:r>
              <a:rPr lang="en-US" smtClean="0"/>
              <a:t>11/18/2015</a:t>
            </a:r>
            <a:endParaRPr lang="en-US"/>
          </a:p>
        </p:txBody>
      </p:sp>
    </p:spTree>
    <p:extLst>
      <p:ext uri="{BB962C8B-B14F-4D97-AF65-F5344CB8AC3E}">
        <p14:creationId xmlns:p14="http://schemas.microsoft.com/office/powerpoint/2010/main" val="210738440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Situations</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813" y="838200"/>
            <a:ext cx="8334375" cy="617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Slide Number Placeholder 6"/>
          <p:cNvSpPr>
            <a:spLocks noGrp="1"/>
          </p:cNvSpPr>
          <p:nvPr>
            <p:ph type="sldNum" sz="quarter" idx="11"/>
          </p:nvPr>
        </p:nvSpPr>
        <p:spPr/>
        <p:txBody>
          <a:bodyPr/>
          <a:lstStyle/>
          <a:p>
            <a:fld id="{C5349D12-3EF0-44B0-8484-0F10BE0E01DA}" type="slidenum">
              <a:rPr lang="en-US" smtClean="0"/>
              <a:t>62</a:t>
            </a:fld>
            <a:endParaRPr lang="en-US"/>
          </a:p>
        </p:txBody>
      </p:sp>
      <p:sp>
        <p:nvSpPr>
          <p:cNvPr id="8" name="Date Placeholder 7"/>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339498787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Generic Library</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0627" y="838200"/>
            <a:ext cx="5892800" cy="627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Slide Number Placeholder 6"/>
          <p:cNvSpPr>
            <a:spLocks noGrp="1"/>
          </p:cNvSpPr>
          <p:nvPr>
            <p:ph type="sldNum" sz="quarter" idx="11"/>
          </p:nvPr>
        </p:nvSpPr>
        <p:spPr/>
        <p:txBody>
          <a:bodyPr/>
          <a:lstStyle/>
          <a:p>
            <a:fld id="{C5349D12-3EF0-44B0-8484-0F10BE0E01DA}" type="slidenum">
              <a:rPr lang="en-US" smtClean="0"/>
              <a:t>63</a:t>
            </a:fld>
            <a:endParaRPr lang="en-US"/>
          </a:p>
        </p:txBody>
      </p:sp>
      <p:sp>
        <p:nvSpPr>
          <p:cNvPr id="8" name="Date Placeholder 7"/>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390736916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Entity Kinds</a:t>
            </a: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976312"/>
            <a:ext cx="9705975" cy="490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Slide Number Placeholder 6"/>
          <p:cNvSpPr>
            <a:spLocks noGrp="1"/>
          </p:cNvSpPr>
          <p:nvPr>
            <p:ph type="sldNum" sz="quarter" idx="11"/>
          </p:nvPr>
        </p:nvSpPr>
        <p:spPr/>
        <p:txBody>
          <a:bodyPr/>
          <a:lstStyle/>
          <a:p>
            <a:fld id="{C5349D12-3EF0-44B0-8484-0F10BE0E01DA}" type="slidenum">
              <a:rPr lang="en-US" smtClean="0"/>
              <a:t>64</a:t>
            </a:fld>
            <a:endParaRPr lang="en-US"/>
          </a:p>
        </p:txBody>
      </p:sp>
      <p:sp>
        <p:nvSpPr>
          <p:cNvPr id="8" name="Date Placeholder 7"/>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319518068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Control</a:t>
            </a:r>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3" y="871538"/>
            <a:ext cx="9096375" cy="5114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Slide Number Placeholder 6"/>
          <p:cNvSpPr>
            <a:spLocks noGrp="1"/>
          </p:cNvSpPr>
          <p:nvPr>
            <p:ph type="sldNum" sz="quarter" idx="11"/>
          </p:nvPr>
        </p:nvSpPr>
        <p:spPr/>
        <p:txBody>
          <a:bodyPr/>
          <a:lstStyle/>
          <a:p>
            <a:fld id="{C5349D12-3EF0-44B0-8484-0F10BE0E01DA}" type="slidenum">
              <a:rPr lang="en-US" smtClean="0"/>
              <a:t>65</a:t>
            </a:fld>
            <a:endParaRPr lang="en-US"/>
          </a:p>
        </p:txBody>
      </p:sp>
      <p:sp>
        <p:nvSpPr>
          <p:cNvPr id="8" name="Date Placeholder 7"/>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151200448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endParaRPr 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609600"/>
            <a:ext cx="7305675" cy="825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Slide Number Placeholder 6"/>
          <p:cNvSpPr>
            <a:spLocks noGrp="1"/>
          </p:cNvSpPr>
          <p:nvPr>
            <p:ph type="sldNum" sz="quarter" idx="11"/>
          </p:nvPr>
        </p:nvSpPr>
        <p:spPr/>
        <p:txBody>
          <a:bodyPr/>
          <a:lstStyle/>
          <a:p>
            <a:fld id="{C5349D12-3EF0-44B0-8484-0F10BE0E01DA}" type="slidenum">
              <a:rPr lang="en-US" smtClean="0"/>
              <a:t>66</a:t>
            </a:fld>
            <a:endParaRPr lang="en-US"/>
          </a:p>
        </p:txBody>
      </p:sp>
      <p:sp>
        <p:nvSpPr>
          <p:cNvPr id="8" name="Date Placeholder 7"/>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85579472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Person</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762000"/>
            <a:ext cx="7610475" cy="6353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Slide Number Placeholder 6"/>
          <p:cNvSpPr>
            <a:spLocks noGrp="1"/>
          </p:cNvSpPr>
          <p:nvPr>
            <p:ph type="sldNum" sz="quarter" idx="11"/>
          </p:nvPr>
        </p:nvSpPr>
        <p:spPr/>
        <p:txBody>
          <a:bodyPr/>
          <a:lstStyle/>
          <a:p>
            <a:fld id="{C5349D12-3EF0-44B0-8484-0F10BE0E01DA}" type="slidenum">
              <a:rPr lang="en-US" smtClean="0"/>
              <a:t>67</a:t>
            </a:fld>
            <a:endParaRPr lang="en-US"/>
          </a:p>
        </p:txBody>
      </p:sp>
      <p:sp>
        <p:nvSpPr>
          <p:cNvPr id="8" name="Date Placeholder 7"/>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216174357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Organization</a:t>
            </a:r>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990600"/>
            <a:ext cx="8686800" cy="5553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Slide Number Placeholder 6"/>
          <p:cNvSpPr>
            <a:spLocks noGrp="1"/>
          </p:cNvSpPr>
          <p:nvPr>
            <p:ph type="sldNum" sz="quarter" idx="11"/>
          </p:nvPr>
        </p:nvSpPr>
        <p:spPr/>
        <p:txBody>
          <a:bodyPr/>
          <a:lstStyle/>
          <a:p>
            <a:fld id="{C5349D12-3EF0-44B0-8484-0F10BE0E01DA}" type="slidenum">
              <a:rPr lang="en-US" smtClean="0"/>
              <a:t>68</a:t>
            </a:fld>
            <a:endParaRPr lang="en-US"/>
          </a:p>
        </p:txBody>
      </p:sp>
      <p:sp>
        <p:nvSpPr>
          <p:cNvPr id="8" name="Date Placeholder 7"/>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219264370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endParaRPr lang="en-US"/>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425" y="0"/>
            <a:ext cx="8439150" cy="878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Slide Number Placeholder 6"/>
          <p:cNvSpPr>
            <a:spLocks noGrp="1"/>
          </p:cNvSpPr>
          <p:nvPr>
            <p:ph type="sldNum" sz="quarter" idx="11"/>
          </p:nvPr>
        </p:nvSpPr>
        <p:spPr/>
        <p:txBody>
          <a:bodyPr/>
          <a:lstStyle/>
          <a:p>
            <a:fld id="{C5349D12-3EF0-44B0-8484-0F10BE0E01DA}" type="slidenum">
              <a:rPr lang="en-US" smtClean="0"/>
              <a:t>69</a:t>
            </a:fld>
            <a:endParaRPr lang="en-US"/>
          </a:p>
        </p:txBody>
      </p:sp>
      <p:sp>
        <p:nvSpPr>
          <p:cNvPr id="8" name="Date Placeholder 7"/>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32677004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fontScale="92500" lnSpcReduction="10000"/>
          </a:bodyPr>
          <a:lstStyle/>
          <a:p>
            <a:r>
              <a:rPr lang="en-US" dirty="0" smtClean="0"/>
              <a:t>Integrated threat and risk management across</a:t>
            </a:r>
          </a:p>
          <a:p>
            <a:pPr lvl="1"/>
            <a:r>
              <a:rPr lang="en-US" dirty="0" smtClean="0"/>
              <a:t>Domains</a:t>
            </a:r>
          </a:p>
          <a:p>
            <a:pPr lvl="2"/>
            <a:r>
              <a:rPr lang="en-US" dirty="0" smtClean="0"/>
              <a:t>Cyber, Criminal, Terrorism, Critical Infrastructure, Natural disasters, others…</a:t>
            </a:r>
          </a:p>
          <a:p>
            <a:pPr lvl="2"/>
            <a:r>
              <a:rPr lang="en-US" dirty="0" smtClean="0"/>
              <a:t>Across network fabrics (e.g. classified, unclassified, open)</a:t>
            </a:r>
          </a:p>
          <a:p>
            <a:pPr lvl="1"/>
            <a:r>
              <a:rPr lang="en-US" dirty="0" smtClean="0"/>
              <a:t>Products and technologies</a:t>
            </a:r>
          </a:p>
          <a:p>
            <a:pPr lvl="2"/>
            <a:r>
              <a:rPr lang="en-US" dirty="0" smtClean="0"/>
              <a:t>Enterprise risk management, cyber tools, disaster planning, etc…</a:t>
            </a:r>
          </a:p>
          <a:p>
            <a:pPr lvl="1"/>
            <a:r>
              <a:rPr lang="en-US" dirty="0" smtClean="0"/>
              <a:t>Organizations</a:t>
            </a:r>
          </a:p>
          <a:p>
            <a:pPr lvl="2"/>
            <a:r>
              <a:rPr lang="en-US" dirty="0" smtClean="0"/>
              <a:t>Government (Global, National, State, Local, Tribal), Non-governmental organizations, Commercial</a:t>
            </a:r>
          </a:p>
          <a:p>
            <a:r>
              <a:rPr lang="en-US" dirty="0" smtClean="0"/>
              <a:t>Leading to</a:t>
            </a:r>
          </a:p>
          <a:p>
            <a:pPr lvl="1"/>
            <a:r>
              <a:rPr lang="en-US" dirty="0" smtClean="0"/>
              <a:t>Shared awareness of threats and risks</a:t>
            </a:r>
          </a:p>
          <a:p>
            <a:pPr lvl="1"/>
            <a:r>
              <a:rPr lang="en-US" dirty="0" smtClean="0"/>
              <a:t>Federated information analytics (including “big data”)</a:t>
            </a:r>
          </a:p>
          <a:p>
            <a:pPr lvl="1"/>
            <a:r>
              <a:rPr lang="en-US" dirty="0" smtClean="0"/>
              <a:t>Improved mitigation of threats and risk</a:t>
            </a:r>
          </a:p>
          <a:p>
            <a:pPr lvl="1"/>
            <a:r>
              <a:rPr lang="en-US" dirty="0" smtClean="0"/>
              <a:t>Situational awareness in real time</a:t>
            </a:r>
          </a:p>
          <a:p>
            <a:pPr lvl="1"/>
            <a:r>
              <a:rPr lang="en-US" dirty="0" smtClean="0"/>
              <a:t>Big data analytics</a:t>
            </a:r>
          </a:p>
          <a:p>
            <a:pPr lvl="1"/>
            <a:r>
              <a:rPr lang="en-US" dirty="0" smtClean="0"/>
              <a:t>Ability to respond and recover</a:t>
            </a:r>
            <a:endParaRPr lang="en-US" dirty="0"/>
          </a:p>
        </p:txBody>
      </p:sp>
      <p:sp>
        <p:nvSpPr>
          <p:cNvPr id="2" name="Title 1"/>
          <p:cNvSpPr>
            <a:spLocks noGrp="1"/>
          </p:cNvSpPr>
          <p:nvPr>
            <p:ph type="title"/>
          </p:nvPr>
        </p:nvSpPr>
        <p:spPr/>
        <p:txBody>
          <a:bodyPr/>
          <a:lstStyle/>
          <a:p>
            <a:r>
              <a:rPr lang="en-US" dirty="0" smtClean="0"/>
              <a:t>The Opportunity</a:t>
            </a:r>
            <a:endParaRPr lang="en-US" dirty="0"/>
          </a:p>
        </p:txBody>
      </p:sp>
      <p:sp>
        <p:nvSpPr>
          <p:cNvPr id="4" name="Footer Placeholder 3"/>
          <p:cNvSpPr>
            <a:spLocks noGrp="1"/>
          </p:cNvSpPr>
          <p:nvPr>
            <p:ph type="ftr" sz="quarter" idx="16"/>
          </p:nvPr>
        </p:nvSpPr>
        <p:spPr/>
        <p:txBody>
          <a:bodyPr/>
          <a:lstStyle/>
          <a:p>
            <a:r>
              <a:rPr lang="en-US" smtClean="0"/>
              <a:t>OMG Threat &amp; Risk for STIDS 2015</a:t>
            </a:r>
            <a:endParaRPr lang="en-US"/>
          </a:p>
        </p:txBody>
      </p:sp>
      <p:sp>
        <p:nvSpPr>
          <p:cNvPr id="5" name="Slide Number Placeholder 4"/>
          <p:cNvSpPr>
            <a:spLocks noGrp="1"/>
          </p:cNvSpPr>
          <p:nvPr>
            <p:ph type="sldNum" sz="quarter" idx="15"/>
          </p:nvPr>
        </p:nvSpPr>
        <p:spPr/>
        <p:txBody>
          <a:bodyPr/>
          <a:lstStyle/>
          <a:p>
            <a:fld id="{C5349D12-3EF0-44B0-8484-0F10BE0E01DA}" type="slidenum">
              <a:rPr lang="en-US" smtClean="0"/>
              <a:t>7</a:t>
            </a:fld>
            <a:endParaRPr lang="en-US"/>
          </a:p>
        </p:txBody>
      </p:sp>
      <p:sp>
        <p:nvSpPr>
          <p:cNvPr id="6" name="Date Placeholder 5"/>
          <p:cNvSpPr>
            <a:spLocks noGrp="1"/>
          </p:cNvSpPr>
          <p:nvPr>
            <p:ph type="dt" sz="half" idx="14"/>
          </p:nvPr>
        </p:nvSpPr>
        <p:spPr/>
        <p:txBody>
          <a:bodyPr/>
          <a:lstStyle/>
          <a:p>
            <a:r>
              <a:rPr lang="en-US" smtClean="0"/>
              <a:t>11/18/2015</a:t>
            </a:r>
            <a:endParaRPr lang="en-US" dirty="0"/>
          </a:p>
        </p:txBody>
      </p:sp>
    </p:spTree>
    <p:extLst>
      <p:ext uri="{BB962C8B-B14F-4D97-AF65-F5344CB8AC3E}">
        <p14:creationId xmlns:p14="http://schemas.microsoft.com/office/powerpoint/2010/main" val="34953495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Enterprise</a:t>
            </a:r>
            <a:endParaRPr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219200"/>
            <a:ext cx="9363075" cy="520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Slide Number Placeholder 6"/>
          <p:cNvSpPr>
            <a:spLocks noGrp="1"/>
          </p:cNvSpPr>
          <p:nvPr>
            <p:ph type="sldNum" sz="quarter" idx="11"/>
          </p:nvPr>
        </p:nvSpPr>
        <p:spPr/>
        <p:txBody>
          <a:bodyPr/>
          <a:lstStyle/>
          <a:p>
            <a:fld id="{C5349D12-3EF0-44B0-8484-0F10BE0E01DA}" type="slidenum">
              <a:rPr lang="en-US" smtClean="0"/>
              <a:t>70</a:t>
            </a:fld>
            <a:endParaRPr lang="en-US"/>
          </a:p>
        </p:txBody>
      </p:sp>
      <p:sp>
        <p:nvSpPr>
          <p:cNvPr id="8" name="Date Placeholder 7"/>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243739739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endParaRPr lang="en-US"/>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18" y="0"/>
            <a:ext cx="9039225" cy="7400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Slide Number Placeholder 6"/>
          <p:cNvSpPr>
            <a:spLocks noGrp="1"/>
          </p:cNvSpPr>
          <p:nvPr>
            <p:ph type="sldNum" sz="quarter" idx="11"/>
          </p:nvPr>
        </p:nvSpPr>
        <p:spPr/>
        <p:txBody>
          <a:bodyPr/>
          <a:lstStyle/>
          <a:p>
            <a:fld id="{C5349D12-3EF0-44B0-8484-0F10BE0E01DA}" type="slidenum">
              <a:rPr lang="en-US" smtClean="0"/>
              <a:t>71</a:t>
            </a:fld>
            <a:endParaRPr lang="en-US"/>
          </a:p>
        </p:txBody>
      </p:sp>
      <p:sp>
        <p:nvSpPr>
          <p:cNvPr id="8" name="Date Placeholder 7"/>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241725608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Threat &amp; Risk Specific Concepts</a:t>
            </a:r>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399" y="762000"/>
            <a:ext cx="6564313" cy="618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Slide Number Placeholder 6"/>
          <p:cNvSpPr>
            <a:spLocks noGrp="1"/>
          </p:cNvSpPr>
          <p:nvPr>
            <p:ph type="sldNum" sz="quarter" idx="11"/>
          </p:nvPr>
        </p:nvSpPr>
        <p:spPr/>
        <p:txBody>
          <a:bodyPr/>
          <a:lstStyle/>
          <a:p>
            <a:fld id="{C5349D12-3EF0-44B0-8484-0F10BE0E01DA}" type="slidenum">
              <a:rPr lang="en-US" smtClean="0"/>
              <a:t>72</a:t>
            </a:fld>
            <a:endParaRPr lang="en-US"/>
          </a:p>
        </p:txBody>
      </p:sp>
      <p:sp>
        <p:nvSpPr>
          <p:cNvPr id="8" name="Date Placeholder 7"/>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373698370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endParaRPr lang="en-US"/>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5" y="-304800"/>
            <a:ext cx="9267825" cy="7667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Slide Number Placeholder 6"/>
          <p:cNvSpPr>
            <a:spLocks noGrp="1"/>
          </p:cNvSpPr>
          <p:nvPr>
            <p:ph type="sldNum" sz="quarter" idx="11"/>
          </p:nvPr>
        </p:nvSpPr>
        <p:spPr/>
        <p:txBody>
          <a:bodyPr/>
          <a:lstStyle/>
          <a:p>
            <a:fld id="{C5349D12-3EF0-44B0-8484-0F10BE0E01DA}" type="slidenum">
              <a:rPr lang="en-US" smtClean="0"/>
              <a:t>73</a:t>
            </a:fld>
            <a:endParaRPr lang="en-US"/>
          </a:p>
        </p:txBody>
      </p:sp>
      <p:sp>
        <p:nvSpPr>
          <p:cNvPr id="8" name="Date Placeholder 7"/>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138953954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Danger Categories</a:t>
            </a:r>
            <a:endParaRPr lang="en-US"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295401"/>
            <a:ext cx="9601200" cy="4579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Slide Number Placeholder 6"/>
          <p:cNvSpPr>
            <a:spLocks noGrp="1"/>
          </p:cNvSpPr>
          <p:nvPr>
            <p:ph type="sldNum" sz="quarter" idx="11"/>
          </p:nvPr>
        </p:nvSpPr>
        <p:spPr/>
        <p:txBody>
          <a:bodyPr/>
          <a:lstStyle/>
          <a:p>
            <a:fld id="{C5349D12-3EF0-44B0-8484-0F10BE0E01DA}" type="slidenum">
              <a:rPr lang="en-US" smtClean="0"/>
              <a:t>74</a:t>
            </a:fld>
            <a:endParaRPr lang="en-US"/>
          </a:p>
        </p:txBody>
      </p:sp>
      <p:sp>
        <p:nvSpPr>
          <p:cNvPr id="8" name="Date Placeholder 7"/>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287957476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Vulnerability</a:t>
            </a:r>
            <a:endParaRPr lang="en-US"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041" y="838200"/>
            <a:ext cx="7046913" cy="5778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Slide Number Placeholder 6"/>
          <p:cNvSpPr>
            <a:spLocks noGrp="1"/>
          </p:cNvSpPr>
          <p:nvPr>
            <p:ph type="sldNum" sz="quarter" idx="11"/>
          </p:nvPr>
        </p:nvSpPr>
        <p:spPr/>
        <p:txBody>
          <a:bodyPr/>
          <a:lstStyle/>
          <a:p>
            <a:fld id="{C5349D12-3EF0-44B0-8484-0F10BE0E01DA}" type="slidenum">
              <a:rPr lang="en-US" smtClean="0"/>
              <a:t>75</a:t>
            </a:fld>
            <a:endParaRPr lang="en-US"/>
          </a:p>
        </p:txBody>
      </p:sp>
      <p:sp>
        <p:nvSpPr>
          <p:cNvPr id="8" name="Date Placeholder 7"/>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57924430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Threat</a:t>
            </a:r>
            <a:endParaRPr 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499" y="749300"/>
            <a:ext cx="8253413" cy="6108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Slide Number Placeholder 6"/>
          <p:cNvSpPr>
            <a:spLocks noGrp="1"/>
          </p:cNvSpPr>
          <p:nvPr>
            <p:ph type="sldNum" sz="quarter" idx="11"/>
          </p:nvPr>
        </p:nvSpPr>
        <p:spPr/>
        <p:txBody>
          <a:bodyPr/>
          <a:lstStyle/>
          <a:p>
            <a:fld id="{C5349D12-3EF0-44B0-8484-0F10BE0E01DA}" type="slidenum">
              <a:rPr lang="en-US" smtClean="0"/>
              <a:t>76</a:t>
            </a:fld>
            <a:endParaRPr lang="en-US"/>
          </a:p>
        </p:txBody>
      </p:sp>
      <p:sp>
        <p:nvSpPr>
          <p:cNvPr id="8" name="Date Placeholder 7"/>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209477733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Indicator</a:t>
            </a:r>
            <a:endParaRPr lang="en-US"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50" y="952500"/>
            <a:ext cx="8267700" cy="590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Slide Number Placeholder 6"/>
          <p:cNvSpPr>
            <a:spLocks noGrp="1"/>
          </p:cNvSpPr>
          <p:nvPr>
            <p:ph type="sldNum" sz="quarter" idx="11"/>
          </p:nvPr>
        </p:nvSpPr>
        <p:spPr/>
        <p:txBody>
          <a:bodyPr/>
          <a:lstStyle/>
          <a:p>
            <a:fld id="{C5349D12-3EF0-44B0-8484-0F10BE0E01DA}" type="slidenum">
              <a:rPr lang="en-US" smtClean="0"/>
              <a:t>77</a:t>
            </a:fld>
            <a:endParaRPr lang="en-US"/>
          </a:p>
        </p:txBody>
      </p:sp>
      <p:sp>
        <p:nvSpPr>
          <p:cNvPr id="8" name="Date Placeholder 7"/>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155296820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Indicator Kinds</a:t>
            </a:r>
            <a:endParaRPr lang="en-US"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488" y="1690688"/>
            <a:ext cx="820102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Slide Number Placeholder 6"/>
          <p:cNvSpPr>
            <a:spLocks noGrp="1"/>
          </p:cNvSpPr>
          <p:nvPr>
            <p:ph type="sldNum" sz="quarter" idx="11"/>
          </p:nvPr>
        </p:nvSpPr>
        <p:spPr/>
        <p:txBody>
          <a:bodyPr/>
          <a:lstStyle/>
          <a:p>
            <a:fld id="{C5349D12-3EF0-44B0-8484-0F10BE0E01DA}" type="slidenum">
              <a:rPr lang="en-US" smtClean="0"/>
              <a:t>78</a:t>
            </a:fld>
            <a:endParaRPr lang="en-US"/>
          </a:p>
        </p:txBody>
      </p:sp>
      <p:sp>
        <p:nvSpPr>
          <p:cNvPr id="8" name="Date Placeholder 7"/>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338728355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Sighting &amp; Observation</a:t>
            </a:r>
            <a:endParaRPr lang="en-US"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088" y="995363"/>
            <a:ext cx="8505825" cy="4867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Slide Number Placeholder 6"/>
          <p:cNvSpPr>
            <a:spLocks noGrp="1"/>
          </p:cNvSpPr>
          <p:nvPr>
            <p:ph type="sldNum" sz="quarter" idx="11"/>
          </p:nvPr>
        </p:nvSpPr>
        <p:spPr/>
        <p:txBody>
          <a:bodyPr/>
          <a:lstStyle/>
          <a:p>
            <a:fld id="{C5349D12-3EF0-44B0-8484-0F10BE0E01DA}" type="slidenum">
              <a:rPr lang="en-US" smtClean="0"/>
              <a:t>79</a:t>
            </a:fld>
            <a:endParaRPr lang="en-US"/>
          </a:p>
        </p:txBody>
      </p:sp>
      <p:sp>
        <p:nvSpPr>
          <p:cNvPr id="8" name="Date Placeholder 7"/>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37106808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r>
              <a:rPr lang="en-US" dirty="0" smtClean="0"/>
              <a:t>There are dozens of standards, exchange schema and technologies for </a:t>
            </a:r>
            <a:r>
              <a:rPr lang="en-US" u="sng" dirty="0" smtClean="0"/>
              <a:t>each</a:t>
            </a:r>
            <a:r>
              <a:rPr lang="en-US" dirty="0" smtClean="0"/>
              <a:t> domain</a:t>
            </a:r>
          </a:p>
          <a:p>
            <a:pPr lvl="1"/>
            <a:r>
              <a:rPr lang="en-US" dirty="0" smtClean="0"/>
              <a:t>Each uses different terminology, structure and schema to represent the same or overlapping concepts</a:t>
            </a:r>
          </a:p>
          <a:p>
            <a:pPr lvl="1"/>
            <a:r>
              <a:rPr lang="en-US" dirty="0" smtClean="0"/>
              <a:t>These only work together inside of proprietary products. No one product could ever cover the entire scope</a:t>
            </a:r>
          </a:p>
          <a:p>
            <a:pPr lvl="1"/>
            <a:r>
              <a:rPr lang="en-US" dirty="0" smtClean="0"/>
              <a:t>Organizations with different or multiple products can’t integrate</a:t>
            </a:r>
          </a:p>
          <a:p>
            <a:r>
              <a:rPr lang="en-US" dirty="0" smtClean="0"/>
              <a:t>There is even less capability across domains</a:t>
            </a:r>
          </a:p>
          <a:p>
            <a:r>
              <a:rPr lang="en-US" dirty="0" smtClean="0"/>
              <a:t>Threat actors and natural disasters don’t respect our stovepipes, they exploit them</a:t>
            </a:r>
          </a:p>
          <a:p>
            <a:r>
              <a:rPr lang="en-US" dirty="0" smtClean="0">
                <a:solidFill>
                  <a:srgbClr val="FF0000"/>
                </a:solidFill>
              </a:rPr>
              <a:t>Impact: </a:t>
            </a:r>
            <a:r>
              <a:rPr lang="en-US" dirty="0" smtClean="0"/>
              <a:t>Our capacity for coordinated mitigation and response is severely compromised</a:t>
            </a:r>
            <a:endParaRPr lang="en-US" dirty="0"/>
          </a:p>
        </p:txBody>
      </p:sp>
      <p:sp>
        <p:nvSpPr>
          <p:cNvPr id="2" name="Title 1"/>
          <p:cNvSpPr>
            <a:spLocks noGrp="1"/>
          </p:cNvSpPr>
          <p:nvPr>
            <p:ph type="title"/>
          </p:nvPr>
        </p:nvSpPr>
        <p:spPr/>
        <p:txBody>
          <a:bodyPr/>
          <a:lstStyle/>
          <a:p>
            <a:r>
              <a:rPr lang="en-US" dirty="0" smtClean="0"/>
              <a:t>The Challenge</a:t>
            </a:r>
            <a:endParaRPr lang="en-US" dirty="0"/>
          </a:p>
        </p:txBody>
      </p:sp>
      <p:sp>
        <p:nvSpPr>
          <p:cNvPr id="4" name="Footer Placeholder 3"/>
          <p:cNvSpPr>
            <a:spLocks noGrp="1"/>
          </p:cNvSpPr>
          <p:nvPr>
            <p:ph type="ftr" sz="quarter" idx="16"/>
          </p:nvPr>
        </p:nvSpPr>
        <p:spPr/>
        <p:txBody>
          <a:bodyPr/>
          <a:lstStyle/>
          <a:p>
            <a:r>
              <a:rPr lang="en-US" smtClean="0"/>
              <a:t>OMG Threat &amp; Risk for STIDS 2015</a:t>
            </a:r>
            <a:endParaRPr lang="en-US"/>
          </a:p>
        </p:txBody>
      </p:sp>
      <p:sp>
        <p:nvSpPr>
          <p:cNvPr id="5" name="Slide Number Placeholder 4"/>
          <p:cNvSpPr>
            <a:spLocks noGrp="1"/>
          </p:cNvSpPr>
          <p:nvPr>
            <p:ph type="sldNum" sz="quarter" idx="15"/>
          </p:nvPr>
        </p:nvSpPr>
        <p:spPr/>
        <p:txBody>
          <a:bodyPr/>
          <a:lstStyle/>
          <a:p>
            <a:fld id="{C5349D12-3EF0-44B0-8484-0F10BE0E01DA}" type="slidenum">
              <a:rPr lang="en-US" smtClean="0"/>
              <a:t>8</a:t>
            </a:fld>
            <a:endParaRPr lang="en-US"/>
          </a:p>
        </p:txBody>
      </p:sp>
      <p:sp>
        <p:nvSpPr>
          <p:cNvPr id="6" name="Date Placeholder 5"/>
          <p:cNvSpPr>
            <a:spLocks noGrp="1"/>
          </p:cNvSpPr>
          <p:nvPr>
            <p:ph type="dt" sz="half" idx="14"/>
          </p:nvPr>
        </p:nvSpPr>
        <p:spPr/>
        <p:txBody>
          <a:bodyPr/>
          <a:lstStyle/>
          <a:p>
            <a:r>
              <a:rPr lang="en-US" smtClean="0"/>
              <a:t>11/18/2015</a:t>
            </a:r>
            <a:endParaRPr lang="en-US" dirty="0"/>
          </a:p>
        </p:txBody>
      </p:sp>
    </p:spTree>
    <p:extLst>
      <p:ext uri="{BB962C8B-B14F-4D97-AF65-F5344CB8AC3E}">
        <p14:creationId xmlns:p14="http://schemas.microsoft.com/office/powerpoint/2010/main" val="226869225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endParaRPr lang="en-US"/>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126" y="-457200"/>
            <a:ext cx="7686675" cy="7610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Slide Number Placeholder 6"/>
          <p:cNvSpPr>
            <a:spLocks noGrp="1"/>
          </p:cNvSpPr>
          <p:nvPr>
            <p:ph type="sldNum" sz="quarter" idx="11"/>
          </p:nvPr>
        </p:nvSpPr>
        <p:spPr/>
        <p:txBody>
          <a:bodyPr/>
          <a:lstStyle/>
          <a:p>
            <a:fld id="{C5349D12-3EF0-44B0-8484-0F10BE0E01DA}" type="slidenum">
              <a:rPr lang="en-US" smtClean="0"/>
              <a:t>80</a:t>
            </a:fld>
            <a:endParaRPr lang="en-US"/>
          </a:p>
        </p:txBody>
      </p:sp>
      <p:sp>
        <p:nvSpPr>
          <p:cNvPr id="8" name="Date Placeholder 7"/>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146094482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endParaRPr lang="en-US"/>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914400"/>
            <a:ext cx="6715125" cy="533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Slide Number Placeholder 6"/>
          <p:cNvSpPr>
            <a:spLocks noGrp="1"/>
          </p:cNvSpPr>
          <p:nvPr>
            <p:ph type="sldNum" sz="quarter" idx="11"/>
          </p:nvPr>
        </p:nvSpPr>
        <p:spPr/>
        <p:txBody>
          <a:bodyPr/>
          <a:lstStyle/>
          <a:p>
            <a:fld id="{C5349D12-3EF0-44B0-8484-0F10BE0E01DA}" type="slidenum">
              <a:rPr lang="en-US" smtClean="0"/>
              <a:t>81</a:t>
            </a:fld>
            <a:endParaRPr lang="en-US"/>
          </a:p>
        </p:txBody>
      </p:sp>
      <p:sp>
        <p:nvSpPr>
          <p:cNvPr id="8" name="Date Placeholder 7"/>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392059466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endParaRPr lang="en-US"/>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855"/>
            <a:ext cx="8277225" cy="6934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Slide Number Placeholder 6"/>
          <p:cNvSpPr>
            <a:spLocks noGrp="1"/>
          </p:cNvSpPr>
          <p:nvPr>
            <p:ph type="sldNum" sz="quarter" idx="11"/>
          </p:nvPr>
        </p:nvSpPr>
        <p:spPr/>
        <p:txBody>
          <a:bodyPr/>
          <a:lstStyle/>
          <a:p>
            <a:fld id="{C5349D12-3EF0-44B0-8484-0F10BE0E01DA}" type="slidenum">
              <a:rPr lang="en-US" smtClean="0"/>
              <a:t>82</a:t>
            </a:fld>
            <a:endParaRPr lang="en-US"/>
          </a:p>
        </p:txBody>
      </p:sp>
      <p:sp>
        <p:nvSpPr>
          <p:cNvPr id="8" name="Date Placeholder 7"/>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367162282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Risk Treatment</a:t>
            </a:r>
            <a:endParaRPr lang="en-US" dirty="0"/>
          </a:p>
        </p:txBody>
      </p:sp>
      <p:pic>
        <p:nvPicPr>
          <p:cNvPr id="266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914400"/>
            <a:ext cx="8915400" cy="5417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Slide Number Placeholder 6"/>
          <p:cNvSpPr>
            <a:spLocks noGrp="1"/>
          </p:cNvSpPr>
          <p:nvPr>
            <p:ph type="sldNum" sz="quarter" idx="11"/>
          </p:nvPr>
        </p:nvSpPr>
        <p:spPr/>
        <p:txBody>
          <a:bodyPr/>
          <a:lstStyle/>
          <a:p>
            <a:fld id="{C5349D12-3EF0-44B0-8484-0F10BE0E01DA}" type="slidenum">
              <a:rPr lang="en-US" smtClean="0"/>
              <a:t>83</a:t>
            </a:fld>
            <a:endParaRPr lang="en-US"/>
          </a:p>
        </p:txBody>
      </p:sp>
      <p:sp>
        <p:nvSpPr>
          <p:cNvPr id="8" name="Date Placeholder 7"/>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38736850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r>
              <a:rPr lang="en-US" dirty="0" smtClean="0"/>
              <a:t>High-level mapping as “represents” relations at the type level</a:t>
            </a:r>
          </a:p>
          <a:p>
            <a:r>
              <a:rPr lang="en-US" dirty="0" smtClean="0"/>
              <a:t>Detail mappings as template patterns using UML </a:t>
            </a:r>
          </a:p>
          <a:p>
            <a:r>
              <a:rPr lang="en-US" dirty="0" smtClean="0"/>
              <a:t>Mappings are bi-directional</a:t>
            </a:r>
          </a:p>
          <a:p>
            <a:endParaRPr lang="en-US" dirty="0"/>
          </a:p>
        </p:txBody>
      </p:sp>
      <p:sp>
        <p:nvSpPr>
          <p:cNvPr id="6" name="Title 5"/>
          <p:cNvSpPr>
            <a:spLocks noGrp="1"/>
          </p:cNvSpPr>
          <p:nvPr>
            <p:ph type="title"/>
          </p:nvPr>
        </p:nvSpPr>
        <p:spPr/>
        <p:txBody>
          <a:bodyPr/>
          <a:lstStyle/>
          <a:p>
            <a:r>
              <a:rPr lang="en-US" dirty="0" smtClean="0"/>
              <a:t>Mapping Semantics</a:t>
            </a:r>
            <a:endParaRPr lang="en-US" dirty="0"/>
          </a:p>
        </p:txBody>
      </p:sp>
      <p:sp>
        <p:nvSpPr>
          <p:cNvPr id="7" name="Footer Placeholder 6"/>
          <p:cNvSpPr>
            <a:spLocks noGrp="1"/>
          </p:cNvSpPr>
          <p:nvPr>
            <p:ph type="ftr" sz="quarter" idx="16"/>
          </p:nvPr>
        </p:nvSpPr>
        <p:spPr/>
        <p:txBody>
          <a:bodyPr/>
          <a:lstStyle/>
          <a:p>
            <a:r>
              <a:rPr lang="en-US" smtClean="0"/>
              <a:t>OMG Threat &amp; Risk for STIDS 2015</a:t>
            </a:r>
            <a:endParaRPr lang="en-US"/>
          </a:p>
        </p:txBody>
      </p:sp>
      <p:sp>
        <p:nvSpPr>
          <p:cNvPr id="8" name="Slide Number Placeholder 7"/>
          <p:cNvSpPr>
            <a:spLocks noGrp="1"/>
          </p:cNvSpPr>
          <p:nvPr>
            <p:ph type="sldNum" sz="quarter" idx="15"/>
          </p:nvPr>
        </p:nvSpPr>
        <p:spPr/>
        <p:txBody>
          <a:bodyPr/>
          <a:lstStyle/>
          <a:p>
            <a:fld id="{C5349D12-3EF0-44B0-8484-0F10BE0E01DA}" type="slidenum">
              <a:rPr lang="en-US" smtClean="0"/>
              <a:t>84</a:t>
            </a:fld>
            <a:endParaRPr lang="en-US"/>
          </a:p>
        </p:txBody>
      </p:sp>
      <p:sp>
        <p:nvSpPr>
          <p:cNvPr id="9" name="Date Placeholder 8"/>
          <p:cNvSpPr>
            <a:spLocks noGrp="1"/>
          </p:cNvSpPr>
          <p:nvPr>
            <p:ph type="dt" sz="half" idx="14"/>
          </p:nvPr>
        </p:nvSpPr>
        <p:spPr/>
        <p:txBody>
          <a:bodyPr/>
          <a:lstStyle/>
          <a:p>
            <a:r>
              <a:rPr lang="en-US" smtClean="0"/>
              <a:t>11/18/2015</a:t>
            </a:r>
            <a:endParaRPr lang="en-US" dirty="0"/>
          </a:p>
        </p:txBody>
      </p:sp>
    </p:spTree>
    <p:extLst>
      <p:ext uri="{BB962C8B-B14F-4D97-AF65-F5344CB8AC3E}">
        <p14:creationId xmlns:p14="http://schemas.microsoft.com/office/powerpoint/2010/main" val="93188719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52426" y="228600"/>
            <a:ext cx="7680960" cy="533400"/>
          </a:xfrm>
        </p:spPr>
        <p:txBody>
          <a:bodyPr>
            <a:normAutofit fontScale="90000"/>
          </a:bodyPr>
          <a:lstStyle/>
          <a:p>
            <a:r>
              <a:rPr lang="en-US" dirty="0" smtClean="0"/>
              <a:t>Representing the STIX physical model</a:t>
            </a:r>
            <a:endParaRPr lang="en-US" dirty="0"/>
          </a:p>
        </p:txBody>
      </p:sp>
      <p:sp>
        <p:nvSpPr>
          <p:cNvPr id="9" name="TextBox 8"/>
          <p:cNvSpPr txBox="1"/>
          <p:nvPr/>
        </p:nvSpPr>
        <p:spPr>
          <a:xfrm>
            <a:off x="-3886200" y="1371600"/>
            <a:ext cx="33256476" cy="3416320"/>
          </a:xfrm>
          <a:prstGeom prst="rect">
            <a:avLst/>
          </a:prstGeom>
          <a:noFill/>
        </p:spPr>
        <p:txBody>
          <a:bodyPr wrap="none" rtlCol="0">
            <a:spAutoFit/>
          </a:bodyPr>
          <a:lstStyle/>
          <a:p>
            <a:r>
              <a:rPr lang="en-US" sz="1200" dirty="0"/>
              <a:t>		&lt;</a:t>
            </a:r>
            <a:r>
              <a:rPr lang="en-US" sz="1200" dirty="0" err="1"/>
              <a:t>xs:complexContent</a:t>
            </a:r>
            <a:r>
              <a:rPr lang="en-US" sz="1200" dirty="0"/>
              <a:t>&gt;</a:t>
            </a:r>
          </a:p>
          <a:p>
            <a:r>
              <a:rPr lang="en-US" sz="1200" dirty="0"/>
              <a:t>			&lt;</a:t>
            </a:r>
            <a:r>
              <a:rPr lang="en-US" sz="1200" dirty="0" err="1"/>
              <a:t>xs:extension</a:t>
            </a:r>
            <a:r>
              <a:rPr lang="en-US" sz="1200" dirty="0"/>
              <a:t> base="</a:t>
            </a:r>
            <a:r>
              <a:rPr lang="en-US" sz="1200" dirty="0" err="1"/>
              <a:t>stixCommon:IndicatorBaseType</a:t>
            </a:r>
            <a:r>
              <a:rPr lang="en-US" sz="1200" dirty="0"/>
              <a:t>"&gt;</a:t>
            </a:r>
          </a:p>
          <a:p>
            <a:r>
              <a:rPr lang="en-US" sz="1200" dirty="0"/>
              <a:t>				&lt;</a:t>
            </a:r>
            <a:r>
              <a:rPr lang="en-US" sz="1200" dirty="0" err="1"/>
              <a:t>xs:sequence</a:t>
            </a:r>
            <a:r>
              <a:rPr lang="en-US" sz="1200" dirty="0"/>
              <a:t>&gt;</a:t>
            </a:r>
          </a:p>
          <a:p>
            <a:r>
              <a:rPr lang="en-US" sz="1200" dirty="0"/>
              <a:t>					&lt;</a:t>
            </a:r>
            <a:r>
              <a:rPr lang="en-US" sz="1200" dirty="0" err="1"/>
              <a:t>xs:element</a:t>
            </a:r>
            <a:r>
              <a:rPr lang="en-US" sz="1200" dirty="0"/>
              <a:t> name="Title" type="</a:t>
            </a:r>
            <a:r>
              <a:rPr lang="en-US" sz="1200" dirty="0" err="1"/>
              <a:t>xs:string</a:t>
            </a:r>
            <a:r>
              <a:rPr lang="en-US" sz="1200" dirty="0"/>
              <a:t>" </a:t>
            </a:r>
            <a:r>
              <a:rPr lang="en-US" sz="1200" dirty="0" err="1"/>
              <a:t>minOccurs</a:t>
            </a:r>
            <a:r>
              <a:rPr lang="en-US" sz="1200" dirty="0"/>
              <a:t>="0"&gt;</a:t>
            </a:r>
          </a:p>
          <a:p>
            <a:r>
              <a:rPr lang="en-US" sz="1200" dirty="0"/>
              <a:t>						&lt;</a:t>
            </a:r>
            <a:r>
              <a:rPr lang="en-US" sz="1200" dirty="0" err="1"/>
              <a:t>xs:annotation</a:t>
            </a:r>
            <a:r>
              <a:rPr lang="en-US" sz="1200" dirty="0"/>
              <a:t>&gt;</a:t>
            </a:r>
          </a:p>
          <a:p>
            <a:r>
              <a:rPr lang="en-US" sz="1200" dirty="0"/>
              <a:t>							&lt;</a:t>
            </a:r>
            <a:r>
              <a:rPr lang="en-US" sz="1200" dirty="0" err="1"/>
              <a:t>xs:documentation</a:t>
            </a:r>
            <a:r>
              <a:rPr lang="en-US" sz="1200" dirty="0"/>
              <a:t>&gt;The Title field provides a simple title for this Indicator.&lt;/</a:t>
            </a:r>
            <a:r>
              <a:rPr lang="en-US" sz="1200" dirty="0" err="1"/>
              <a:t>xs:documentation</a:t>
            </a:r>
            <a:r>
              <a:rPr lang="en-US" sz="1200" dirty="0"/>
              <a:t>&gt;</a:t>
            </a:r>
          </a:p>
          <a:p>
            <a:r>
              <a:rPr lang="en-US" sz="1200" dirty="0"/>
              <a:t>						&lt;/</a:t>
            </a:r>
            <a:r>
              <a:rPr lang="en-US" sz="1200" dirty="0" err="1"/>
              <a:t>xs:annotation</a:t>
            </a:r>
            <a:r>
              <a:rPr lang="en-US" sz="1200" dirty="0"/>
              <a:t>&gt;</a:t>
            </a:r>
          </a:p>
          <a:p>
            <a:r>
              <a:rPr lang="en-US" sz="1200" dirty="0"/>
              <a:t>					&lt;/</a:t>
            </a:r>
            <a:r>
              <a:rPr lang="en-US" sz="1200" dirty="0" err="1"/>
              <a:t>xs:element</a:t>
            </a:r>
            <a:r>
              <a:rPr lang="en-US" sz="1200" dirty="0"/>
              <a:t>&gt;</a:t>
            </a:r>
          </a:p>
          <a:p>
            <a:r>
              <a:rPr lang="en-US" sz="1200" dirty="0"/>
              <a:t>					&lt;</a:t>
            </a:r>
            <a:r>
              <a:rPr lang="en-US" sz="1200" dirty="0" err="1"/>
              <a:t>xs:element</a:t>
            </a:r>
            <a:r>
              <a:rPr lang="en-US" sz="1200" dirty="0"/>
              <a:t> name="Type" type="</a:t>
            </a:r>
            <a:r>
              <a:rPr lang="en-US" sz="1200" dirty="0" err="1"/>
              <a:t>stixCommon:ControlledVocabularyStringType</a:t>
            </a:r>
            <a:r>
              <a:rPr lang="en-US" sz="1200" dirty="0"/>
              <a:t>" </a:t>
            </a:r>
            <a:r>
              <a:rPr lang="en-US" sz="1200" dirty="0" err="1"/>
              <a:t>minOccurs</a:t>
            </a:r>
            <a:r>
              <a:rPr lang="en-US" sz="1200" dirty="0"/>
              <a:t>="0" </a:t>
            </a:r>
            <a:r>
              <a:rPr lang="en-US" sz="1200" dirty="0" err="1"/>
              <a:t>maxOccurs</a:t>
            </a:r>
            <a:r>
              <a:rPr lang="en-US" sz="1200" dirty="0"/>
              <a:t>="unbounded"&gt;</a:t>
            </a:r>
          </a:p>
          <a:p>
            <a:r>
              <a:rPr lang="en-US" sz="1200" dirty="0"/>
              <a:t>						&lt;</a:t>
            </a:r>
            <a:r>
              <a:rPr lang="en-US" sz="1200" dirty="0" err="1"/>
              <a:t>xs:annotation</a:t>
            </a:r>
            <a:r>
              <a:rPr lang="en-US" sz="1200" dirty="0"/>
              <a:t>&gt;</a:t>
            </a:r>
          </a:p>
          <a:p>
            <a:r>
              <a:rPr lang="en-US" sz="1200" dirty="0"/>
              <a:t>							&lt;</a:t>
            </a:r>
            <a:r>
              <a:rPr lang="en-US" sz="1200" dirty="0" err="1"/>
              <a:t>xs:documentation</a:t>
            </a:r>
            <a:r>
              <a:rPr lang="en-US" sz="1200" dirty="0"/>
              <a:t>&gt;Specifies the type or types for this Indicator.&lt;/</a:t>
            </a:r>
            <a:r>
              <a:rPr lang="en-US" sz="1200" dirty="0" err="1"/>
              <a:t>xs:documentation</a:t>
            </a:r>
            <a:r>
              <a:rPr lang="en-US" sz="1200" dirty="0"/>
              <a:t>&gt;</a:t>
            </a:r>
          </a:p>
          <a:p>
            <a:r>
              <a:rPr lang="en-US" sz="1200" dirty="0"/>
              <a:t>							&lt;</a:t>
            </a:r>
            <a:r>
              <a:rPr lang="en-US" sz="1200" dirty="0" err="1"/>
              <a:t>xs:documentation</a:t>
            </a:r>
            <a:r>
              <a:rPr lang="en-US" sz="1200" dirty="0"/>
              <a:t>&gt;This field is implemented through the </a:t>
            </a:r>
            <a:r>
              <a:rPr lang="en-US" sz="1200" dirty="0" err="1"/>
              <a:t>xsi:type</a:t>
            </a:r>
            <a:r>
              <a:rPr lang="en-US" sz="1200" dirty="0"/>
              <a:t> controlled vocabulary extension mechanism. The default vocabulary type is </a:t>
            </a:r>
            <a:r>
              <a:rPr lang="en-US" sz="1200" dirty="0" err="1"/>
              <a:t>IndicatorTypeVocabularyType</a:t>
            </a:r>
            <a:r>
              <a:rPr lang="en-US" sz="1200" dirty="0"/>
              <a:t> in the http://stix.mitre.org/default_vocabularies-1 namespace. This type is defined in the stix_default_vocabularies.xsd file or at the URL http://stix.mitre.org/XMLSchema/default_vocabularies/1.1.1/stix_default_vocabularies.xsd.&lt;/xs:documentation&gt;</a:t>
            </a:r>
          </a:p>
          <a:p>
            <a:r>
              <a:rPr lang="en-US" sz="1200" dirty="0"/>
              <a:t>							&lt;</a:t>
            </a:r>
            <a:r>
              <a:rPr lang="en-US" sz="1200" dirty="0" err="1"/>
              <a:t>xs:documentation</a:t>
            </a:r>
            <a:r>
              <a:rPr lang="en-US" sz="1200" dirty="0"/>
              <a:t>&gt;Users may also define their own vocabulary using the type extension mechanism, specify a vocabulary name and reference using the attributes, or simply use this as a string field.&lt;/</a:t>
            </a:r>
            <a:r>
              <a:rPr lang="en-US" sz="1200" dirty="0" err="1"/>
              <a:t>xs:documentation</a:t>
            </a:r>
            <a:r>
              <a:rPr lang="en-US" sz="1200" dirty="0"/>
              <a:t>&gt;</a:t>
            </a:r>
          </a:p>
          <a:p>
            <a:r>
              <a:rPr lang="en-US" sz="1200" dirty="0"/>
              <a:t>						&lt;/</a:t>
            </a:r>
            <a:r>
              <a:rPr lang="en-US" sz="1200" dirty="0" err="1"/>
              <a:t>xs:annotation</a:t>
            </a:r>
            <a:r>
              <a:rPr lang="en-US" sz="1200" dirty="0"/>
              <a:t>&gt;</a:t>
            </a:r>
          </a:p>
          <a:p>
            <a:r>
              <a:rPr lang="en-US" sz="1200" dirty="0"/>
              <a:t>					&lt;/</a:t>
            </a:r>
            <a:r>
              <a:rPr lang="en-US" sz="1200" dirty="0" err="1"/>
              <a:t>xs:element</a:t>
            </a:r>
            <a:r>
              <a:rPr lang="en-US" sz="1200" dirty="0"/>
              <a:t>&gt;</a:t>
            </a:r>
          </a:p>
          <a:p>
            <a:r>
              <a:rPr lang="en-US" sz="1200" dirty="0"/>
              <a:t>					&lt;</a:t>
            </a:r>
            <a:r>
              <a:rPr lang="en-US" sz="1200" dirty="0" err="1"/>
              <a:t>xs:element</a:t>
            </a:r>
            <a:r>
              <a:rPr lang="en-US" sz="1200" dirty="0"/>
              <a:t> name="</a:t>
            </a:r>
            <a:r>
              <a:rPr lang="en-US" sz="1200" dirty="0" err="1"/>
              <a:t>Alternative_ID</a:t>
            </a:r>
            <a:r>
              <a:rPr lang="en-US" sz="1200" dirty="0"/>
              <a:t>" type="</a:t>
            </a:r>
            <a:r>
              <a:rPr lang="en-US" sz="1200" dirty="0" err="1"/>
              <a:t>xs:string</a:t>
            </a:r>
            <a:r>
              <a:rPr lang="en-US" sz="1200" dirty="0"/>
              <a:t>" </a:t>
            </a:r>
            <a:r>
              <a:rPr lang="en-US" sz="1200" dirty="0" err="1"/>
              <a:t>minOccurs</a:t>
            </a:r>
            <a:r>
              <a:rPr lang="en-US" sz="1200" dirty="0"/>
              <a:t>="0" </a:t>
            </a:r>
            <a:r>
              <a:rPr lang="en-US" sz="1200" dirty="0" err="1"/>
              <a:t>maxOccurs</a:t>
            </a:r>
            <a:r>
              <a:rPr lang="en-US" sz="1200" dirty="0"/>
              <a:t>="unbounded"&gt;</a:t>
            </a:r>
          </a:p>
          <a:p>
            <a:r>
              <a:rPr lang="en-US" sz="1200" dirty="0"/>
              <a:t>						&lt;</a:t>
            </a:r>
            <a:r>
              <a:rPr lang="en-US" sz="1200" dirty="0" err="1"/>
              <a:t>xs:annotation</a:t>
            </a:r>
            <a:r>
              <a:rPr lang="en-US" sz="1200" dirty="0"/>
              <a:t>&gt;</a:t>
            </a:r>
          </a:p>
          <a:p>
            <a:r>
              <a:rPr lang="en-US" sz="1200" dirty="0"/>
              <a:t>							&lt;</a:t>
            </a:r>
            <a:r>
              <a:rPr lang="en-US" sz="1200" dirty="0" err="1"/>
              <a:t>xs:documentation</a:t>
            </a:r>
            <a:r>
              <a:rPr lang="en-US" sz="1200" dirty="0"/>
              <a:t>&gt;Specifies an alternative identifier (or alias) for the cyber threat Indicator.&lt;/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7401" y="761999"/>
            <a:ext cx="5429250" cy="5895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Bent Arrow 9"/>
          <p:cNvSpPr/>
          <p:nvPr/>
        </p:nvSpPr>
        <p:spPr>
          <a:xfrm flipV="1">
            <a:off x="2101001" y="4808702"/>
            <a:ext cx="1676400" cy="153668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228600" y="4561379"/>
            <a:ext cx="1872401" cy="2031325"/>
          </a:xfrm>
          <a:prstGeom prst="rect">
            <a:avLst/>
          </a:prstGeom>
          <a:noFill/>
        </p:spPr>
        <p:txBody>
          <a:bodyPr wrap="square" rtlCol="0">
            <a:spAutoFit/>
          </a:bodyPr>
          <a:lstStyle/>
          <a:p>
            <a:r>
              <a:rPr lang="en-US" dirty="0" smtClean="0">
                <a:solidFill>
                  <a:srgbClr val="FFFF00"/>
                </a:solidFill>
              </a:rPr>
              <a:t>XML Schema is reverse engineered into UML. Next version of STIX will have native UML model.</a:t>
            </a:r>
            <a:endParaRPr lang="en-US" dirty="0">
              <a:solidFill>
                <a:srgbClr val="FFFF00"/>
              </a:solidFill>
            </a:endParaRPr>
          </a:p>
        </p:txBody>
      </p:sp>
      <p:sp>
        <p:nvSpPr>
          <p:cNvPr id="2" name="Footer Placeholder 1"/>
          <p:cNvSpPr>
            <a:spLocks noGrp="1"/>
          </p:cNvSpPr>
          <p:nvPr>
            <p:ph type="ftr" sz="quarter" idx="12"/>
          </p:nvPr>
        </p:nvSpPr>
        <p:spPr/>
        <p:txBody>
          <a:bodyPr/>
          <a:lstStyle/>
          <a:p>
            <a:r>
              <a:rPr lang="en-US" smtClean="0"/>
              <a:t>OMG Threat &amp; Risk for STIDS 2015</a:t>
            </a:r>
            <a:endParaRPr lang="en-US"/>
          </a:p>
        </p:txBody>
      </p:sp>
      <p:sp>
        <p:nvSpPr>
          <p:cNvPr id="7" name="Slide Number Placeholder 6"/>
          <p:cNvSpPr>
            <a:spLocks noGrp="1"/>
          </p:cNvSpPr>
          <p:nvPr>
            <p:ph type="sldNum" sz="quarter" idx="11"/>
          </p:nvPr>
        </p:nvSpPr>
        <p:spPr/>
        <p:txBody>
          <a:bodyPr/>
          <a:lstStyle/>
          <a:p>
            <a:fld id="{C5349D12-3EF0-44B0-8484-0F10BE0E01DA}" type="slidenum">
              <a:rPr lang="en-US" smtClean="0"/>
              <a:t>85</a:t>
            </a:fld>
            <a:endParaRPr lang="en-US"/>
          </a:p>
        </p:txBody>
      </p:sp>
      <p:sp>
        <p:nvSpPr>
          <p:cNvPr id="8" name="Date Placeholder 7"/>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196193709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52426" y="228600"/>
            <a:ext cx="8715374" cy="609600"/>
          </a:xfrm>
        </p:spPr>
        <p:txBody>
          <a:bodyPr>
            <a:normAutofit fontScale="90000"/>
          </a:bodyPr>
          <a:lstStyle/>
          <a:p>
            <a:r>
              <a:rPr lang="en-US" dirty="0" smtClean="0"/>
              <a:t>XML Element </a:t>
            </a:r>
            <a:r>
              <a:rPr lang="en-US" dirty="0" smtClean="0">
                <a:solidFill>
                  <a:srgbClr val="00B050"/>
                </a:solidFill>
              </a:rPr>
              <a:t>represents</a:t>
            </a:r>
            <a:r>
              <a:rPr lang="en-US" dirty="0" smtClean="0"/>
              <a:t> concept</a:t>
            </a:r>
            <a:endParaRPr lang="en-US"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838200"/>
            <a:ext cx="6267450" cy="5734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2971800" y="6110585"/>
            <a:ext cx="2983317" cy="923330"/>
          </a:xfrm>
          <a:prstGeom prst="rect">
            <a:avLst/>
          </a:prstGeom>
          <a:noFill/>
        </p:spPr>
        <p:txBody>
          <a:bodyPr wrap="none" rtlCol="0">
            <a:spAutoFit/>
          </a:bodyPr>
          <a:lstStyle/>
          <a:p>
            <a:r>
              <a:rPr lang="en-US" dirty="0" smtClean="0"/>
              <a:t>Green line is “Represents”</a:t>
            </a:r>
          </a:p>
          <a:p>
            <a:endParaRPr lang="en-US" dirty="0"/>
          </a:p>
          <a:p>
            <a:r>
              <a:rPr lang="en-US" dirty="0" smtClean="0"/>
              <a:t>Rules specify mapping details</a:t>
            </a:r>
            <a:endParaRPr lang="en-US" dirty="0"/>
          </a:p>
        </p:txBody>
      </p:sp>
      <p:sp>
        <p:nvSpPr>
          <p:cNvPr id="8" name="Rectangular Callout 7"/>
          <p:cNvSpPr/>
          <p:nvPr/>
        </p:nvSpPr>
        <p:spPr>
          <a:xfrm>
            <a:off x="76200" y="1447800"/>
            <a:ext cx="1600200" cy="381000"/>
          </a:xfrm>
          <a:prstGeom prst="wedgeRectCallout">
            <a:avLst>
              <a:gd name="adj1" fmla="val 156115"/>
              <a:gd name="adj2" fmla="val 1852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Represents</a:t>
            </a:r>
            <a:endParaRPr lang="en-US" dirty="0"/>
          </a:p>
        </p:txBody>
      </p:sp>
      <p:sp>
        <p:nvSpPr>
          <p:cNvPr id="11" name="Rectangular Callout 10"/>
          <p:cNvSpPr/>
          <p:nvPr/>
        </p:nvSpPr>
        <p:spPr>
          <a:xfrm>
            <a:off x="7620000" y="914400"/>
            <a:ext cx="1066800" cy="495300"/>
          </a:xfrm>
          <a:prstGeom prst="wedgeRectCallout">
            <a:avLst>
              <a:gd name="adj1" fmla="val -112716"/>
              <a:gd name="adj2" fmla="val 1432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Mapping</a:t>
            </a:r>
          </a:p>
          <a:p>
            <a:pPr algn="ctr"/>
            <a:r>
              <a:rPr lang="en-US" dirty="0" smtClean="0"/>
              <a:t>Rule</a:t>
            </a:r>
            <a:endParaRPr lang="en-US" dirty="0"/>
          </a:p>
        </p:txBody>
      </p:sp>
      <p:sp>
        <p:nvSpPr>
          <p:cNvPr id="10" name="Rectangular Callout 9"/>
          <p:cNvSpPr/>
          <p:nvPr/>
        </p:nvSpPr>
        <p:spPr>
          <a:xfrm>
            <a:off x="0" y="2362200"/>
            <a:ext cx="1600200" cy="381000"/>
          </a:xfrm>
          <a:prstGeom prst="wedgeRectCallout">
            <a:avLst>
              <a:gd name="adj1" fmla="val 57414"/>
              <a:gd name="adj2" fmla="val 15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STIX XSD</a:t>
            </a:r>
            <a:endParaRPr lang="en-US" dirty="0"/>
          </a:p>
        </p:txBody>
      </p:sp>
      <p:sp>
        <p:nvSpPr>
          <p:cNvPr id="12" name="Rectangular Callout 11"/>
          <p:cNvSpPr/>
          <p:nvPr/>
        </p:nvSpPr>
        <p:spPr>
          <a:xfrm>
            <a:off x="4724400" y="6019800"/>
            <a:ext cx="1600200" cy="381000"/>
          </a:xfrm>
          <a:prstGeom prst="wedgeRectCallout">
            <a:avLst>
              <a:gd name="adj1" fmla="val -28950"/>
              <a:gd name="adj2" fmla="val -1529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Concepts</a:t>
            </a:r>
            <a:endParaRPr lang="en-US" dirty="0"/>
          </a:p>
        </p:txBody>
      </p:sp>
      <p:sp>
        <p:nvSpPr>
          <p:cNvPr id="7" name="Footer Placeholder 6"/>
          <p:cNvSpPr>
            <a:spLocks noGrp="1"/>
          </p:cNvSpPr>
          <p:nvPr>
            <p:ph type="ftr" sz="quarter" idx="12"/>
          </p:nvPr>
        </p:nvSpPr>
        <p:spPr/>
        <p:txBody>
          <a:bodyPr/>
          <a:lstStyle/>
          <a:p>
            <a:r>
              <a:rPr lang="en-US" smtClean="0"/>
              <a:t>OMG Threat &amp; Risk for STIDS 2015</a:t>
            </a:r>
            <a:endParaRPr lang="en-US"/>
          </a:p>
        </p:txBody>
      </p:sp>
      <p:sp>
        <p:nvSpPr>
          <p:cNvPr id="9" name="Slide Number Placeholder 8"/>
          <p:cNvSpPr>
            <a:spLocks noGrp="1"/>
          </p:cNvSpPr>
          <p:nvPr>
            <p:ph type="sldNum" sz="quarter" idx="11"/>
          </p:nvPr>
        </p:nvSpPr>
        <p:spPr/>
        <p:txBody>
          <a:bodyPr/>
          <a:lstStyle/>
          <a:p>
            <a:fld id="{C5349D12-3EF0-44B0-8484-0F10BE0E01DA}" type="slidenum">
              <a:rPr lang="en-US" smtClean="0"/>
              <a:t>86</a:t>
            </a:fld>
            <a:endParaRPr lang="en-US"/>
          </a:p>
        </p:txBody>
      </p:sp>
      <p:sp>
        <p:nvSpPr>
          <p:cNvPr id="13" name="Date Placeholder 12"/>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83278133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endParaRPr lang="en-US"/>
          </a:p>
        </p:txBody>
      </p:sp>
      <p:pic>
        <p:nvPicPr>
          <p:cNvPr id="286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 y="-300038"/>
            <a:ext cx="9410700" cy="74580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Slide Number Placeholder 6"/>
          <p:cNvSpPr>
            <a:spLocks noGrp="1"/>
          </p:cNvSpPr>
          <p:nvPr>
            <p:ph type="sldNum" sz="quarter" idx="11"/>
          </p:nvPr>
        </p:nvSpPr>
        <p:spPr/>
        <p:txBody>
          <a:bodyPr/>
          <a:lstStyle/>
          <a:p>
            <a:fld id="{C5349D12-3EF0-44B0-8484-0F10BE0E01DA}" type="slidenum">
              <a:rPr lang="en-US" smtClean="0"/>
              <a:t>87</a:t>
            </a:fld>
            <a:endParaRPr lang="en-US"/>
          </a:p>
        </p:txBody>
      </p:sp>
      <p:sp>
        <p:nvSpPr>
          <p:cNvPr id="8" name="Date Placeholder 7"/>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354845738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endParaRPr lang="en-US"/>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381000"/>
            <a:ext cx="8867775" cy="10601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ooter Placeholder 5"/>
          <p:cNvSpPr>
            <a:spLocks noGrp="1"/>
          </p:cNvSpPr>
          <p:nvPr>
            <p:ph type="ftr" sz="quarter" idx="12"/>
          </p:nvPr>
        </p:nvSpPr>
        <p:spPr/>
        <p:txBody>
          <a:bodyPr/>
          <a:lstStyle/>
          <a:p>
            <a:r>
              <a:rPr lang="en-US" smtClean="0"/>
              <a:t>OMG Threat &amp; Risk for STIDS 2015</a:t>
            </a:r>
            <a:endParaRPr lang="en-US"/>
          </a:p>
        </p:txBody>
      </p:sp>
      <p:sp>
        <p:nvSpPr>
          <p:cNvPr id="7" name="Slide Number Placeholder 6"/>
          <p:cNvSpPr>
            <a:spLocks noGrp="1"/>
          </p:cNvSpPr>
          <p:nvPr>
            <p:ph type="sldNum" sz="quarter" idx="11"/>
          </p:nvPr>
        </p:nvSpPr>
        <p:spPr/>
        <p:txBody>
          <a:bodyPr/>
          <a:lstStyle/>
          <a:p>
            <a:fld id="{C5349D12-3EF0-44B0-8484-0F10BE0E01DA}" type="slidenum">
              <a:rPr lang="en-US" smtClean="0"/>
              <a:t>88</a:t>
            </a:fld>
            <a:endParaRPr lang="en-US"/>
          </a:p>
        </p:txBody>
      </p:sp>
      <p:sp>
        <p:nvSpPr>
          <p:cNvPr id="8" name="Date Placeholder 7"/>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374508223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Example STIX source data</a:t>
            </a:r>
            <a:endParaRPr lang="en-US" dirty="0">
              <a:solidFill>
                <a:schemeClr val="tx1"/>
              </a:solidFill>
            </a:endParaRPr>
          </a:p>
        </p:txBody>
      </p:sp>
      <p:sp>
        <p:nvSpPr>
          <p:cNvPr id="3" name="TextBox 2"/>
          <p:cNvSpPr txBox="1"/>
          <p:nvPr/>
        </p:nvSpPr>
        <p:spPr>
          <a:xfrm>
            <a:off x="579422" y="1394234"/>
            <a:ext cx="184731" cy="276999"/>
          </a:xfrm>
          <a:prstGeom prst="rect">
            <a:avLst/>
          </a:prstGeom>
          <a:noFill/>
        </p:spPr>
        <p:txBody>
          <a:bodyPr wrap="none" rtlCol="0">
            <a:spAutoFit/>
          </a:bodyPr>
          <a:lstStyle/>
          <a:p>
            <a:endParaRPr lang="en-US" sz="1200" dirty="0"/>
          </a:p>
        </p:txBody>
      </p:sp>
      <p:sp>
        <p:nvSpPr>
          <p:cNvPr id="4" name="Rectangle 3"/>
          <p:cNvSpPr/>
          <p:nvPr/>
        </p:nvSpPr>
        <p:spPr>
          <a:xfrm>
            <a:off x="201168" y="916347"/>
            <a:ext cx="8732520" cy="5262979"/>
          </a:xfrm>
          <a:prstGeom prst="rect">
            <a:avLst/>
          </a:prstGeom>
        </p:spPr>
        <p:txBody>
          <a:bodyPr wrap="square">
            <a:spAutoFit/>
          </a:bodyPr>
          <a:lstStyle/>
          <a:p>
            <a:r>
              <a:rPr lang="en-US" sz="1200" dirty="0" smtClean="0"/>
              <a:t>&lt;</a:t>
            </a:r>
            <a:r>
              <a:rPr lang="en-US" sz="1200" dirty="0" err="1" smtClean="0"/>
              <a:t>stix:Incident</a:t>
            </a:r>
            <a:r>
              <a:rPr lang="en-US" sz="1200" dirty="0" smtClean="0"/>
              <a:t> id="example:incident-fd56fb34-af59-47b3-95cf-7baaaa53fe93" timestamp="2014-08-28T16:42:52.859547+00:00" </a:t>
            </a:r>
            <a:r>
              <a:rPr lang="en-US" sz="1200" dirty="0" err="1" smtClean="0"/>
              <a:t>xsi:type</a:t>
            </a:r>
            <a:r>
              <a:rPr lang="en-US" sz="1200" dirty="0" smtClean="0"/>
              <a:t>='</a:t>
            </a:r>
            <a:r>
              <a:rPr lang="en-US" sz="1200" dirty="0" err="1" smtClean="0"/>
              <a:t>incident:</a:t>
            </a:r>
            <a:r>
              <a:rPr lang="en-US" sz="1200" b="1" dirty="0" err="1" smtClean="0">
                <a:solidFill>
                  <a:srgbClr val="00B0F0"/>
                </a:solidFill>
              </a:rPr>
              <a:t>IncidentTyp</a:t>
            </a:r>
            <a:r>
              <a:rPr lang="en-US" sz="1200" b="1" dirty="0" err="1" smtClean="0"/>
              <a:t>e</a:t>
            </a:r>
            <a:r>
              <a:rPr lang="en-US" sz="1200" dirty="0" smtClean="0"/>
              <a:t>' version="1.1.1"&gt; </a:t>
            </a:r>
          </a:p>
          <a:p>
            <a:r>
              <a:rPr lang="en-US" sz="1200" dirty="0" smtClean="0"/>
              <a:t>	&lt;</a:t>
            </a:r>
            <a:r>
              <a:rPr lang="en-US" sz="1200" dirty="0" err="1" smtClean="0"/>
              <a:t>incident:Title</a:t>
            </a:r>
            <a:r>
              <a:rPr lang="en-US" sz="1200" dirty="0" smtClean="0"/>
              <a:t>&gt;</a:t>
            </a:r>
            <a:r>
              <a:rPr lang="en-US" sz="1200" b="1" dirty="0" smtClean="0">
                <a:solidFill>
                  <a:srgbClr val="00B0F0"/>
                </a:solidFill>
              </a:rPr>
              <a:t>Breach of Canary Corp</a:t>
            </a:r>
            <a:r>
              <a:rPr lang="en-US" sz="1200" dirty="0" smtClean="0"/>
              <a:t>&lt;/</a:t>
            </a:r>
            <a:r>
              <a:rPr lang="en-US" sz="1200" dirty="0" err="1" smtClean="0"/>
              <a:t>incident:Title</a:t>
            </a:r>
            <a:r>
              <a:rPr lang="en-US" sz="1200" dirty="0" smtClean="0"/>
              <a:t>&gt; </a:t>
            </a:r>
          </a:p>
          <a:p>
            <a:r>
              <a:rPr lang="en-US" sz="1200" dirty="0" smtClean="0"/>
              <a:t>	&lt;</a:t>
            </a:r>
            <a:r>
              <a:rPr lang="en-US" sz="1200" dirty="0" err="1" smtClean="0"/>
              <a:t>incident:Time</a:t>
            </a:r>
            <a:r>
              <a:rPr lang="en-US" sz="1200" dirty="0" smtClean="0"/>
              <a:t>&gt; </a:t>
            </a:r>
          </a:p>
          <a:p>
            <a:r>
              <a:rPr lang="en-US" sz="1200" dirty="0" smtClean="0"/>
              <a:t>		&lt;</a:t>
            </a:r>
            <a:r>
              <a:rPr lang="en-US" sz="1200" dirty="0" err="1" smtClean="0"/>
              <a:t>incident:Incident_Discovery</a:t>
            </a:r>
            <a:r>
              <a:rPr lang="en-US" sz="1200" dirty="0" smtClean="0"/>
              <a:t> precision="second"&gt;2013-01-13T00:00:00&lt;/</a:t>
            </a:r>
            <a:r>
              <a:rPr lang="en-US" sz="1200" dirty="0" err="1" smtClean="0"/>
              <a:t>incident:Incident_Discovery</a:t>
            </a:r>
            <a:r>
              <a:rPr lang="en-US" sz="1200" dirty="0" smtClean="0"/>
              <a:t>&gt; </a:t>
            </a:r>
          </a:p>
          <a:p>
            <a:r>
              <a:rPr lang="en-US" sz="1200" dirty="0" smtClean="0"/>
              <a:t>	&lt;/</a:t>
            </a:r>
            <a:r>
              <a:rPr lang="en-US" sz="1200" dirty="0" err="1" smtClean="0"/>
              <a:t>incident:Time</a:t>
            </a:r>
            <a:r>
              <a:rPr lang="en-US" sz="1200" dirty="0" smtClean="0"/>
              <a:t>&gt; </a:t>
            </a:r>
          </a:p>
          <a:p>
            <a:r>
              <a:rPr lang="en-US" sz="1200" dirty="0" smtClean="0"/>
              <a:t>	&lt;</a:t>
            </a:r>
            <a:r>
              <a:rPr lang="en-US" sz="1200" dirty="0" err="1" smtClean="0"/>
              <a:t>incident:Description</a:t>
            </a:r>
            <a:r>
              <a:rPr lang="en-US" sz="1200" dirty="0" smtClean="0"/>
              <a:t>&gt;</a:t>
            </a:r>
            <a:r>
              <a:rPr lang="en-US" sz="1200" b="1" dirty="0" smtClean="0">
                <a:solidFill>
                  <a:srgbClr val="00B0F0"/>
                </a:solidFill>
              </a:rPr>
              <a:t>Intrusion into enterprise network</a:t>
            </a:r>
            <a:r>
              <a:rPr lang="en-US" sz="1200" dirty="0" smtClean="0"/>
              <a:t>&lt;/</a:t>
            </a:r>
            <a:r>
              <a:rPr lang="en-US" sz="1200" dirty="0" err="1" smtClean="0"/>
              <a:t>incident:Description</a:t>
            </a:r>
            <a:r>
              <a:rPr lang="en-US" sz="1200" dirty="0" smtClean="0"/>
              <a:t>&gt; </a:t>
            </a:r>
          </a:p>
          <a:p>
            <a:r>
              <a:rPr lang="en-US" sz="1200" dirty="0" smtClean="0"/>
              <a:t>	&lt;</a:t>
            </a:r>
            <a:r>
              <a:rPr lang="en-US" sz="1200" dirty="0" err="1" smtClean="0"/>
              <a:t>incident:Reporter</a:t>
            </a:r>
            <a:r>
              <a:rPr lang="en-US" sz="1200" dirty="0" smtClean="0"/>
              <a:t>&gt; </a:t>
            </a:r>
          </a:p>
          <a:p>
            <a:r>
              <a:rPr lang="en-US" sz="1200" dirty="0" smtClean="0"/>
              <a:t>		&lt;</a:t>
            </a:r>
            <a:r>
              <a:rPr lang="en-US" sz="1200" dirty="0" err="1" smtClean="0"/>
              <a:t>stixCommon:Description</a:t>
            </a:r>
            <a:r>
              <a:rPr lang="en-US" sz="1200" dirty="0" smtClean="0"/>
              <a:t>&gt;The person who reported it&lt;/</a:t>
            </a:r>
            <a:r>
              <a:rPr lang="en-US" sz="1200" dirty="0" err="1" smtClean="0"/>
              <a:t>stixCommon:Description</a:t>
            </a:r>
            <a:r>
              <a:rPr lang="en-US" sz="1200" dirty="0" smtClean="0"/>
              <a:t>&gt; </a:t>
            </a:r>
          </a:p>
          <a:p>
            <a:r>
              <a:rPr lang="en-US" sz="1200" dirty="0" smtClean="0"/>
              <a:t>		&lt;</a:t>
            </a:r>
            <a:r>
              <a:rPr lang="en-US" sz="1200" dirty="0" err="1" smtClean="0"/>
              <a:t>stixCommon:Identity</a:t>
            </a:r>
            <a:r>
              <a:rPr lang="en-US" sz="1200" dirty="0" smtClean="0"/>
              <a:t> id="example:Identity-5db269cf-e603-4df9-ae8c-51ff295abfaa"&gt; </a:t>
            </a:r>
          </a:p>
          <a:p>
            <a:r>
              <a:rPr lang="en-US" sz="1200" dirty="0" smtClean="0"/>
              <a:t>			&lt;</a:t>
            </a:r>
            <a:r>
              <a:rPr lang="en-US" sz="1200" dirty="0" err="1" smtClean="0"/>
              <a:t>stixCommon:Name</a:t>
            </a:r>
            <a:r>
              <a:rPr lang="en-US" sz="1200" dirty="0" smtClean="0"/>
              <a:t>&gt;Sample Investigations, LLC&lt;/</a:t>
            </a:r>
            <a:r>
              <a:rPr lang="en-US" sz="1200" dirty="0" err="1" smtClean="0"/>
              <a:t>stixCommon:Name</a:t>
            </a:r>
            <a:r>
              <a:rPr lang="en-US" sz="1200" dirty="0" smtClean="0"/>
              <a:t>&gt; </a:t>
            </a:r>
          </a:p>
          <a:p>
            <a:r>
              <a:rPr lang="en-US" sz="1200" dirty="0" smtClean="0"/>
              <a:t>		&lt;/</a:t>
            </a:r>
            <a:r>
              <a:rPr lang="en-US" sz="1200" dirty="0" err="1" smtClean="0"/>
              <a:t>stixCommon:Identity</a:t>
            </a:r>
            <a:r>
              <a:rPr lang="en-US" sz="1200" dirty="0" smtClean="0"/>
              <a:t>&gt; </a:t>
            </a:r>
          </a:p>
          <a:p>
            <a:pPr lvl="1"/>
            <a:r>
              <a:rPr lang="en-US" sz="1200" dirty="0" smtClean="0"/>
              <a:t>	&lt;</a:t>
            </a:r>
            <a:r>
              <a:rPr lang="en-US" sz="1200" dirty="0" err="1" smtClean="0"/>
              <a:t>stixCommon:Time</a:t>
            </a:r>
            <a:r>
              <a:rPr lang="en-US" sz="1200" dirty="0" smtClean="0"/>
              <a:t>&gt; </a:t>
            </a:r>
          </a:p>
          <a:p>
            <a:pPr lvl="1"/>
            <a:r>
              <a:rPr lang="en-US" sz="1200" dirty="0" smtClean="0"/>
              <a:t>		&lt;</a:t>
            </a:r>
            <a:r>
              <a:rPr lang="en-US" sz="1200" dirty="0" err="1" smtClean="0"/>
              <a:t>cyboxCommon:Produced_Time</a:t>
            </a:r>
            <a:r>
              <a:rPr lang="en-US" sz="1200" dirty="0" smtClean="0"/>
              <a:t>&gt;2014-03-11T00:00:00&lt;/</a:t>
            </a:r>
            <a:r>
              <a:rPr lang="en-US" sz="1200" dirty="0" err="1" smtClean="0"/>
              <a:t>cyboxCommon:Produced_Time</a:t>
            </a:r>
            <a:r>
              <a:rPr lang="en-US" sz="1200" dirty="0" smtClean="0"/>
              <a:t>&gt; </a:t>
            </a:r>
          </a:p>
          <a:p>
            <a:pPr lvl="1"/>
            <a:r>
              <a:rPr lang="en-US" sz="1200" dirty="0" smtClean="0"/>
              <a:t>	&lt;/</a:t>
            </a:r>
            <a:r>
              <a:rPr lang="en-US" sz="1200" dirty="0" err="1" smtClean="0"/>
              <a:t>stixCommon:Time</a:t>
            </a:r>
            <a:r>
              <a:rPr lang="en-US" sz="1200" dirty="0" smtClean="0"/>
              <a:t>&gt; </a:t>
            </a:r>
          </a:p>
          <a:p>
            <a:r>
              <a:rPr lang="en-US" sz="1200" dirty="0" smtClean="0"/>
              <a:t>	&lt;/</a:t>
            </a:r>
            <a:r>
              <a:rPr lang="en-US" sz="1200" dirty="0" err="1" smtClean="0"/>
              <a:t>incident:Reporter</a:t>
            </a:r>
            <a:r>
              <a:rPr lang="en-US" sz="1200" dirty="0" smtClean="0"/>
              <a:t>&gt; </a:t>
            </a:r>
          </a:p>
          <a:p>
            <a:r>
              <a:rPr lang="en-US" sz="1200" dirty="0" smtClean="0"/>
              <a:t>	&lt;</a:t>
            </a:r>
            <a:r>
              <a:rPr lang="en-US" sz="1200" dirty="0" err="1" smtClean="0"/>
              <a:t>incident:</a:t>
            </a:r>
            <a:r>
              <a:rPr lang="en-US" sz="1200" b="1" dirty="0" err="1" smtClean="0"/>
              <a:t>Victim</a:t>
            </a:r>
            <a:r>
              <a:rPr lang="en-US" sz="1200" dirty="0" smtClean="0"/>
              <a:t> id="example:Identity-c85082f3-bc04-43c8-a000-e0c1d0f2c045"&gt; </a:t>
            </a:r>
          </a:p>
          <a:p>
            <a:pPr lvl="1"/>
            <a:r>
              <a:rPr lang="en-US" sz="1200" dirty="0" smtClean="0"/>
              <a:t>	&lt;</a:t>
            </a:r>
            <a:r>
              <a:rPr lang="en-US" sz="1200" dirty="0" err="1" smtClean="0"/>
              <a:t>stixCommon:Name</a:t>
            </a:r>
            <a:r>
              <a:rPr lang="en-US" sz="1200" dirty="0" smtClean="0"/>
              <a:t>&gt;</a:t>
            </a:r>
            <a:r>
              <a:rPr lang="en-US" sz="1200" b="1" dirty="0" smtClean="0">
                <a:solidFill>
                  <a:srgbClr val="00B0F0"/>
                </a:solidFill>
              </a:rPr>
              <a:t>Canary Corp</a:t>
            </a:r>
            <a:r>
              <a:rPr lang="en-US" sz="1200" dirty="0" smtClean="0"/>
              <a:t>&lt;/</a:t>
            </a:r>
            <a:r>
              <a:rPr lang="en-US" sz="1200" dirty="0" err="1" smtClean="0"/>
              <a:t>stixCommon:Name</a:t>
            </a:r>
            <a:r>
              <a:rPr lang="en-US" sz="1200" dirty="0" smtClean="0"/>
              <a:t>&gt; </a:t>
            </a:r>
          </a:p>
          <a:p>
            <a:pPr lvl="1"/>
            <a:r>
              <a:rPr lang="en-US" sz="1200" dirty="0" smtClean="0"/>
              <a:t>&lt;/</a:t>
            </a:r>
            <a:r>
              <a:rPr lang="en-US" sz="1200" dirty="0" err="1" smtClean="0"/>
              <a:t>incident:Victim</a:t>
            </a:r>
            <a:r>
              <a:rPr lang="en-US" sz="1200" dirty="0" smtClean="0"/>
              <a:t>&gt; </a:t>
            </a:r>
          </a:p>
          <a:p>
            <a:r>
              <a:rPr lang="en-US" sz="1200" dirty="0" smtClean="0"/>
              <a:t>	&lt;</a:t>
            </a:r>
            <a:r>
              <a:rPr lang="en-US" sz="1200" dirty="0" err="1" smtClean="0"/>
              <a:t>incident:Impact_Assessment</a:t>
            </a:r>
            <a:r>
              <a:rPr lang="en-US" sz="1200" dirty="0" smtClean="0"/>
              <a:t>&gt; </a:t>
            </a:r>
          </a:p>
          <a:p>
            <a:pPr lvl="2"/>
            <a:r>
              <a:rPr lang="en-US" sz="1200" dirty="0" smtClean="0"/>
              <a:t>&lt;</a:t>
            </a:r>
            <a:r>
              <a:rPr lang="en-US" sz="1200" dirty="0" err="1" smtClean="0"/>
              <a:t>incident:Effects</a:t>
            </a:r>
            <a:r>
              <a:rPr lang="en-US" sz="1200" dirty="0" smtClean="0"/>
              <a:t>&gt; </a:t>
            </a:r>
          </a:p>
          <a:p>
            <a:pPr lvl="2"/>
            <a:r>
              <a:rPr lang="en-US" sz="1200" dirty="0" smtClean="0"/>
              <a:t>	&lt;</a:t>
            </a:r>
            <a:r>
              <a:rPr lang="en-US" sz="1200" dirty="0" err="1" smtClean="0"/>
              <a:t>incident:Effect</a:t>
            </a:r>
            <a:r>
              <a:rPr lang="en-US" sz="1200" dirty="0" smtClean="0"/>
              <a:t> </a:t>
            </a:r>
            <a:r>
              <a:rPr lang="en-US" sz="1200" dirty="0" err="1" smtClean="0"/>
              <a:t>xsi:type</a:t>
            </a:r>
            <a:r>
              <a:rPr lang="en-US" sz="1200" dirty="0" smtClean="0"/>
              <a:t>="stixVocabs:IncidentEffectVocab-1.0"&gt;Financial Loss&lt;/</a:t>
            </a:r>
            <a:r>
              <a:rPr lang="en-US" sz="1200" dirty="0" err="1" smtClean="0"/>
              <a:t>incident:Effect</a:t>
            </a:r>
            <a:r>
              <a:rPr lang="en-US" sz="1200" dirty="0" smtClean="0"/>
              <a:t>&gt; </a:t>
            </a:r>
          </a:p>
          <a:p>
            <a:pPr lvl="2"/>
            <a:r>
              <a:rPr lang="en-US" sz="1200" dirty="0" smtClean="0"/>
              <a:t>&lt;/</a:t>
            </a:r>
            <a:r>
              <a:rPr lang="en-US" sz="1200" dirty="0" err="1" smtClean="0"/>
              <a:t>incident:Effects</a:t>
            </a:r>
            <a:r>
              <a:rPr lang="en-US" sz="1200" dirty="0" smtClean="0"/>
              <a:t>&gt; </a:t>
            </a:r>
          </a:p>
          <a:p>
            <a:pPr lvl="1"/>
            <a:r>
              <a:rPr lang="en-US" sz="1200" dirty="0" smtClean="0"/>
              <a:t>&lt;/</a:t>
            </a:r>
            <a:r>
              <a:rPr lang="en-US" sz="1200" dirty="0" err="1" smtClean="0"/>
              <a:t>incident:Impact_Assessment</a:t>
            </a:r>
            <a:r>
              <a:rPr lang="en-US" sz="1200" dirty="0" smtClean="0"/>
              <a:t>&gt; </a:t>
            </a:r>
          </a:p>
          <a:p>
            <a:r>
              <a:rPr lang="en-US" sz="1200" dirty="0" smtClean="0"/>
              <a:t>	&lt;</a:t>
            </a:r>
            <a:r>
              <a:rPr lang="en-US" sz="1200" dirty="0" err="1" smtClean="0"/>
              <a:t>incident:Confidence</a:t>
            </a:r>
            <a:r>
              <a:rPr lang="en-US" sz="1200" dirty="0" smtClean="0"/>
              <a:t> timestamp="2014-08-28T16:42:52.859570+00:00"&gt; </a:t>
            </a:r>
          </a:p>
          <a:p>
            <a:pPr lvl="1"/>
            <a:r>
              <a:rPr lang="en-US" sz="1200" dirty="0" smtClean="0"/>
              <a:t>	&lt;</a:t>
            </a:r>
            <a:r>
              <a:rPr lang="en-US" sz="1200" dirty="0" err="1" smtClean="0"/>
              <a:t>stixCommon:Value</a:t>
            </a:r>
            <a:r>
              <a:rPr lang="en-US" sz="1200" dirty="0" smtClean="0"/>
              <a:t> </a:t>
            </a:r>
            <a:r>
              <a:rPr lang="en-US" sz="1200" dirty="0" err="1" smtClean="0"/>
              <a:t>xsi:type</a:t>
            </a:r>
            <a:r>
              <a:rPr lang="en-US" sz="1200" dirty="0" smtClean="0"/>
              <a:t>="stixVocabs:HighMediumLowVocab-1.0"&gt;High&lt;/</a:t>
            </a:r>
            <a:r>
              <a:rPr lang="en-US" sz="1200" dirty="0" err="1" smtClean="0"/>
              <a:t>stixCommon:Value</a:t>
            </a:r>
            <a:r>
              <a:rPr lang="en-US" sz="1200" dirty="0" smtClean="0"/>
              <a:t>&gt; </a:t>
            </a:r>
          </a:p>
          <a:p>
            <a:pPr lvl="1"/>
            <a:r>
              <a:rPr lang="en-US" sz="1200" dirty="0" smtClean="0"/>
              <a:t>&lt;/</a:t>
            </a:r>
            <a:r>
              <a:rPr lang="en-US" sz="1200" dirty="0" err="1" smtClean="0"/>
              <a:t>incident:Confidence</a:t>
            </a:r>
            <a:r>
              <a:rPr lang="en-US" sz="1200" dirty="0" smtClean="0"/>
              <a:t>&gt; </a:t>
            </a:r>
          </a:p>
          <a:p>
            <a:r>
              <a:rPr lang="en-US" sz="1200" dirty="0" smtClean="0"/>
              <a:t>&lt;/</a:t>
            </a:r>
            <a:r>
              <a:rPr lang="en-US" sz="1200" dirty="0" err="1" smtClean="0"/>
              <a:t>stix:Incident</a:t>
            </a:r>
            <a:r>
              <a:rPr lang="en-US" sz="1200" dirty="0" smtClean="0"/>
              <a:t>&gt; </a:t>
            </a:r>
          </a:p>
        </p:txBody>
      </p:sp>
    </p:spTree>
    <p:extLst>
      <p:ext uri="{BB962C8B-B14F-4D97-AF65-F5344CB8AC3E}">
        <p14:creationId xmlns:p14="http://schemas.microsoft.com/office/powerpoint/2010/main" val="22062383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r>
              <a:rPr lang="en-US" sz="2400" dirty="0" smtClean="0"/>
              <a:t>Transformation from one information sharing data format to another</a:t>
            </a:r>
          </a:p>
          <a:p>
            <a:pPr lvl="1"/>
            <a:r>
              <a:rPr lang="en-US" sz="2000" dirty="0" smtClean="0"/>
              <a:t>Example: STIX Cyber Event to NIEM to a CAP Alert</a:t>
            </a:r>
          </a:p>
          <a:p>
            <a:r>
              <a:rPr lang="en-US" sz="2400" dirty="0" smtClean="0"/>
              <a:t>Analytics of information federated from multiple sources</a:t>
            </a:r>
          </a:p>
          <a:p>
            <a:pPr lvl="1"/>
            <a:r>
              <a:rPr lang="en-US" sz="2000" dirty="0" smtClean="0"/>
              <a:t>Examples: </a:t>
            </a:r>
          </a:p>
          <a:p>
            <a:pPr lvl="2"/>
            <a:r>
              <a:rPr lang="en-US" sz="2000" dirty="0" smtClean="0"/>
              <a:t>Fusion center “connects the dots” between a stolen laptop (from NIEM) and a cyber incident (From STIX)</a:t>
            </a:r>
          </a:p>
          <a:p>
            <a:pPr lvl="2"/>
            <a:r>
              <a:rPr lang="en-US" sz="2000" dirty="0" smtClean="0"/>
              <a:t>Bio hazard detected by automated  instruments and collaborated by local health care professionals</a:t>
            </a:r>
            <a:endParaRPr lang="en-US" sz="2000" dirty="0"/>
          </a:p>
        </p:txBody>
      </p:sp>
      <p:sp>
        <p:nvSpPr>
          <p:cNvPr id="2" name="Title 1"/>
          <p:cNvSpPr>
            <a:spLocks noGrp="1"/>
          </p:cNvSpPr>
          <p:nvPr>
            <p:ph type="title"/>
          </p:nvPr>
        </p:nvSpPr>
        <p:spPr/>
        <p:txBody>
          <a:bodyPr/>
          <a:lstStyle/>
          <a:p>
            <a:r>
              <a:rPr lang="en-US" dirty="0" smtClean="0"/>
              <a:t>Primary classes of use cases</a:t>
            </a:r>
            <a:endParaRPr lang="en-US" dirty="0"/>
          </a:p>
        </p:txBody>
      </p:sp>
      <p:sp>
        <p:nvSpPr>
          <p:cNvPr id="4" name="Footer Placeholder 3"/>
          <p:cNvSpPr>
            <a:spLocks noGrp="1"/>
          </p:cNvSpPr>
          <p:nvPr>
            <p:ph type="ftr" sz="quarter" idx="16"/>
          </p:nvPr>
        </p:nvSpPr>
        <p:spPr/>
        <p:txBody>
          <a:bodyPr/>
          <a:lstStyle/>
          <a:p>
            <a:r>
              <a:rPr lang="en-US" smtClean="0"/>
              <a:t>OMG Threat &amp; Risk for STIDS 2015</a:t>
            </a:r>
            <a:endParaRPr lang="en-US"/>
          </a:p>
        </p:txBody>
      </p:sp>
      <p:sp>
        <p:nvSpPr>
          <p:cNvPr id="5" name="Slide Number Placeholder 4"/>
          <p:cNvSpPr>
            <a:spLocks noGrp="1"/>
          </p:cNvSpPr>
          <p:nvPr>
            <p:ph type="sldNum" sz="quarter" idx="15"/>
          </p:nvPr>
        </p:nvSpPr>
        <p:spPr/>
        <p:txBody>
          <a:bodyPr/>
          <a:lstStyle/>
          <a:p>
            <a:fld id="{C5349D12-3EF0-44B0-8484-0F10BE0E01DA}" type="slidenum">
              <a:rPr lang="en-US" smtClean="0"/>
              <a:t>9</a:t>
            </a:fld>
            <a:endParaRPr lang="en-US"/>
          </a:p>
        </p:txBody>
      </p:sp>
      <p:sp>
        <p:nvSpPr>
          <p:cNvPr id="6" name="Date Placeholder 5"/>
          <p:cNvSpPr>
            <a:spLocks noGrp="1"/>
          </p:cNvSpPr>
          <p:nvPr>
            <p:ph type="dt" sz="half" idx="14"/>
          </p:nvPr>
        </p:nvSpPr>
        <p:spPr/>
        <p:txBody>
          <a:bodyPr/>
          <a:lstStyle/>
          <a:p>
            <a:r>
              <a:rPr lang="en-US" smtClean="0"/>
              <a:t>11/18/2015</a:t>
            </a:r>
            <a:endParaRPr lang="en-US" dirty="0"/>
          </a:p>
        </p:txBody>
      </p:sp>
    </p:spTree>
    <p:extLst>
      <p:ext uri="{BB962C8B-B14F-4D97-AF65-F5344CB8AC3E}">
        <p14:creationId xmlns:p14="http://schemas.microsoft.com/office/powerpoint/2010/main" val="407802075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FF00"/>
                </a:solidFill>
              </a:rPr>
              <a:t>Example of mapped data graph</a:t>
            </a:r>
            <a:endParaRPr lang="en-US" dirty="0">
              <a:solidFill>
                <a:srgbClr val="FFFF00"/>
              </a:solidFill>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2358" y="1094822"/>
            <a:ext cx="6036295" cy="5289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Left Arrow 2"/>
          <p:cNvSpPr/>
          <p:nvPr/>
        </p:nvSpPr>
        <p:spPr>
          <a:xfrm rot="19856054">
            <a:off x="5684348" y="5138712"/>
            <a:ext cx="1905000" cy="8382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Provenance</a:t>
            </a:r>
            <a:endParaRPr lang="en-US" dirty="0"/>
          </a:p>
        </p:txBody>
      </p:sp>
    </p:spTree>
    <p:extLst>
      <p:ext uri="{BB962C8B-B14F-4D97-AF65-F5344CB8AC3E}">
        <p14:creationId xmlns:p14="http://schemas.microsoft.com/office/powerpoint/2010/main" val="392842604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NIEM Mapping summary (1)</a:t>
            </a:r>
            <a:endParaRPr lang="en-US" dirty="0"/>
          </a:p>
        </p:txBody>
      </p:sp>
      <p:pic>
        <p:nvPicPr>
          <p:cNvPr id="307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6863" y="990600"/>
            <a:ext cx="6010275" cy="523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421625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NIEM Mapping summary </a:t>
            </a:r>
            <a:r>
              <a:rPr lang="en-US" dirty="0" smtClean="0"/>
              <a:t>(2)</a:t>
            </a:r>
            <a:endParaRPr lang="en-US" dirty="0"/>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50" y="1327150"/>
            <a:ext cx="7656513" cy="4203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8638741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068" y="0"/>
            <a:ext cx="8496300" cy="6838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933796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NIST 800-53 Mapping (Example)</a:t>
            </a:r>
            <a:endParaRPr lang="en-US" dirty="0"/>
          </a:p>
        </p:txBody>
      </p:sp>
      <p:pic>
        <p:nvPicPr>
          <p:cNvPr id="33805"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14400"/>
            <a:ext cx="9216152" cy="59089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593821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350497" y="1143000"/>
            <a:ext cx="7680960" cy="4724400"/>
          </a:xfrm>
        </p:spPr>
        <p:txBody>
          <a:bodyPr/>
          <a:lstStyle/>
          <a:p>
            <a:r>
              <a:rPr lang="en-US" dirty="0" smtClean="0"/>
              <a:t>The risk profile provides a “UML” way to define the risks of a system. These system &amp; enterprise risks can then populate the threat/risk model.</a:t>
            </a:r>
            <a:endParaRPr lang="en-US" dirty="0"/>
          </a:p>
        </p:txBody>
      </p:sp>
      <p:sp>
        <p:nvSpPr>
          <p:cNvPr id="2" name="Title 1"/>
          <p:cNvSpPr>
            <a:spLocks noGrp="1"/>
          </p:cNvSpPr>
          <p:nvPr>
            <p:ph type="title"/>
          </p:nvPr>
        </p:nvSpPr>
        <p:spPr>
          <a:xfrm>
            <a:off x="352426" y="228600"/>
            <a:ext cx="7680960" cy="762000"/>
          </a:xfrm>
        </p:spPr>
        <p:txBody>
          <a:bodyPr/>
          <a:lstStyle/>
          <a:p>
            <a:r>
              <a:rPr lang="en-US" dirty="0" smtClean="0"/>
              <a:t>Risk Profile</a:t>
            </a:r>
            <a:endParaRPr lang="en-US" dirty="0"/>
          </a:p>
        </p:txBody>
      </p:sp>
      <p:pic>
        <p:nvPicPr>
          <p:cNvPr id="4" name="Picture 2" descr="WorFEA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9091" y="1846118"/>
            <a:ext cx="6992366"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16"/>
          </p:nvPr>
        </p:nvSpPr>
        <p:spPr/>
        <p:txBody>
          <a:bodyPr/>
          <a:lstStyle/>
          <a:p>
            <a:r>
              <a:rPr lang="en-US" smtClean="0"/>
              <a:t>OMG Threat &amp; Risk for STIDS 2015</a:t>
            </a:r>
            <a:endParaRPr lang="en-US"/>
          </a:p>
        </p:txBody>
      </p:sp>
      <p:sp>
        <p:nvSpPr>
          <p:cNvPr id="6" name="Slide Number Placeholder 5"/>
          <p:cNvSpPr>
            <a:spLocks noGrp="1"/>
          </p:cNvSpPr>
          <p:nvPr>
            <p:ph type="sldNum" sz="quarter" idx="15"/>
          </p:nvPr>
        </p:nvSpPr>
        <p:spPr/>
        <p:txBody>
          <a:bodyPr/>
          <a:lstStyle/>
          <a:p>
            <a:fld id="{C5349D12-3EF0-44B0-8484-0F10BE0E01DA}" type="slidenum">
              <a:rPr lang="en-US" smtClean="0"/>
              <a:t>95</a:t>
            </a:fld>
            <a:endParaRPr lang="en-US"/>
          </a:p>
        </p:txBody>
      </p:sp>
      <p:sp>
        <p:nvSpPr>
          <p:cNvPr id="7" name="Date Placeholder 6"/>
          <p:cNvSpPr>
            <a:spLocks noGrp="1"/>
          </p:cNvSpPr>
          <p:nvPr>
            <p:ph type="dt" sz="half" idx="14"/>
          </p:nvPr>
        </p:nvSpPr>
        <p:spPr/>
        <p:txBody>
          <a:bodyPr/>
          <a:lstStyle/>
          <a:p>
            <a:r>
              <a:rPr lang="en-US" smtClean="0"/>
              <a:t>11/18/2015</a:t>
            </a:r>
            <a:endParaRPr lang="en-US" dirty="0"/>
          </a:p>
        </p:txBody>
      </p:sp>
    </p:spTree>
    <p:extLst>
      <p:ext uri="{BB962C8B-B14F-4D97-AF65-F5344CB8AC3E}">
        <p14:creationId xmlns:p14="http://schemas.microsoft.com/office/powerpoint/2010/main" val="371539546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r>
              <a:rPr lang="en-US" dirty="0" smtClean="0"/>
              <a:t>Implementation Options</a:t>
            </a:r>
            <a:endParaRPr lang="en-US" dirty="0"/>
          </a:p>
        </p:txBody>
      </p:sp>
      <p:sp>
        <p:nvSpPr>
          <p:cNvPr id="2" name="Footer Placeholder 1"/>
          <p:cNvSpPr>
            <a:spLocks noGrp="1"/>
          </p:cNvSpPr>
          <p:nvPr>
            <p:ph type="ftr" sz="quarter" idx="12"/>
          </p:nvPr>
        </p:nvSpPr>
        <p:spPr/>
        <p:txBody>
          <a:bodyPr/>
          <a:lstStyle/>
          <a:p>
            <a:r>
              <a:rPr lang="en-US" smtClean="0"/>
              <a:t>OMG Threat &amp; Risk for STIDS 2015</a:t>
            </a:r>
            <a:endParaRPr lang="en-US"/>
          </a:p>
        </p:txBody>
      </p:sp>
      <p:sp>
        <p:nvSpPr>
          <p:cNvPr id="5" name="Slide Number Placeholder 4"/>
          <p:cNvSpPr>
            <a:spLocks noGrp="1"/>
          </p:cNvSpPr>
          <p:nvPr>
            <p:ph type="sldNum" sz="quarter" idx="11"/>
          </p:nvPr>
        </p:nvSpPr>
        <p:spPr/>
        <p:txBody>
          <a:bodyPr/>
          <a:lstStyle/>
          <a:p>
            <a:fld id="{C5349D12-3EF0-44B0-8484-0F10BE0E01DA}" type="slidenum">
              <a:rPr lang="en-US" smtClean="0"/>
              <a:t>96</a:t>
            </a:fld>
            <a:endParaRPr lang="en-US"/>
          </a:p>
        </p:txBody>
      </p:sp>
      <p:sp>
        <p:nvSpPr>
          <p:cNvPr id="6" name="Date Placeholder 5"/>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190062066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3"/>
          </p:nvPr>
        </p:nvSpPr>
        <p:spPr/>
        <p:txBody>
          <a:bodyPr>
            <a:normAutofit lnSpcReduction="10000"/>
          </a:bodyPr>
          <a:lstStyle/>
          <a:p>
            <a:r>
              <a:rPr lang="en-US" dirty="0" smtClean="0"/>
              <a:t>That </a:t>
            </a:r>
            <a:r>
              <a:rPr lang="en-US" dirty="0" smtClean="0"/>
              <a:t>threat &amp; risk information </a:t>
            </a:r>
            <a:r>
              <a:rPr lang="en-US" dirty="0" smtClean="0"/>
              <a:t>can be </a:t>
            </a:r>
            <a:r>
              <a:rPr lang="en-US" dirty="0" smtClean="0"/>
              <a:t>translated, federated or analyzed.</a:t>
            </a:r>
            <a:endParaRPr lang="en-US" dirty="0" smtClean="0"/>
          </a:p>
          <a:p>
            <a:r>
              <a:rPr lang="en-US" dirty="0" smtClean="0"/>
              <a:t>The conceptual model may</a:t>
            </a:r>
          </a:p>
          <a:p>
            <a:pPr marL="285750" indent="-285750">
              <a:buFont typeface="Arial" panose="020B0604020202020204" pitchFamily="34" charset="0"/>
              <a:buChar char="•"/>
            </a:pPr>
            <a:r>
              <a:rPr lang="en-US" dirty="0" smtClean="0"/>
              <a:t>Be only “virtual”, rules govern the transforms between “</a:t>
            </a:r>
            <a:r>
              <a:rPr lang="en-US" dirty="0" smtClean="0"/>
              <a:t>ends”</a:t>
            </a:r>
            <a:endParaRPr lang="en-US" dirty="0" smtClean="0"/>
          </a:p>
          <a:p>
            <a:pPr marL="285750" indent="-285750">
              <a:buFont typeface="Arial" panose="020B0604020202020204" pitchFamily="34" charset="0"/>
              <a:buChar char="•"/>
            </a:pPr>
            <a:r>
              <a:rPr lang="en-US" dirty="0" smtClean="0"/>
              <a:t>Be implemented </a:t>
            </a:r>
            <a:r>
              <a:rPr lang="en-US" dirty="0" smtClean="0"/>
              <a:t>in </a:t>
            </a:r>
            <a:r>
              <a:rPr lang="en-US" dirty="0" smtClean="0"/>
              <a:t>some repository – most likely a graph database</a:t>
            </a:r>
          </a:p>
          <a:p>
            <a:r>
              <a:rPr lang="en-US" dirty="0" smtClean="0"/>
              <a:t>Executable may</a:t>
            </a:r>
          </a:p>
          <a:p>
            <a:pPr marL="285750" indent="-285750">
              <a:buFont typeface="Arial" panose="020B0604020202020204" pitchFamily="34" charset="0"/>
              <a:buChar char="•"/>
            </a:pPr>
            <a:r>
              <a:rPr lang="en-US" dirty="0" smtClean="0"/>
              <a:t>Be generated, e.g. production of Java and/or XSLT</a:t>
            </a:r>
          </a:p>
          <a:p>
            <a:pPr marL="285750" indent="-285750">
              <a:buFont typeface="Arial" panose="020B0604020202020204" pitchFamily="34" charset="0"/>
              <a:buChar char="•"/>
            </a:pPr>
            <a:r>
              <a:rPr lang="en-US" dirty="0" smtClean="0"/>
              <a:t>Dynamic – direction execution of model components (code attached to various model </a:t>
            </a:r>
            <a:r>
              <a:rPr lang="en-US" dirty="0" err="1" smtClean="0"/>
              <a:t>metatypes</a:t>
            </a:r>
            <a:r>
              <a:rPr lang="en-US" dirty="0" smtClean="0"/>
              <a:t>)</a:t>
            </a:r>
          </a:p>
          <a:p>
            <a:r>
              <a:rPr lang="en-US" dirty="0" smtClean="0"/>
              <a:t>Use cases may include</a:t>
            </a:r>
          </a:p>
          <a:p>
            <a:pPr marL="285750" indent="-285750">
              <a:buFont typeface="Arial" panose="020B0604020202020204" pitchFamily="34" charset="0"/>
              <a:buChar char="•"/>
            </a:pPr>
            <a:r>
              <a:rPr lang="en-US" dirty="0" smtClean="0"/>
              <a:t>Data translation</a:t>
            </a:r>
          </a:p>
          <a:p>
            <a:pPr marL="285750" indent="-285750">
              <a:buFont typeface="Arial" panose="020B0604020202020204" pitchFamily="34" charset="0"/>
              <a:buChar char="•"/>
            </a:pPr>
            <a:r>
              <a:rPr lang="en-US" dirty="0" smtClean="0"/>
              <a:t>Common repository for analytics</a:t>
            </a:r>
          </a:p>
          <a:p>
            <a:pPr marL="285750" indent="-285750">
              <a:buFont typeface="Arial" panose="020B0604020202020204" pitchFamily="34" charset="0"/>
              <a:buChar char="•"/>
            </a:pPr>
            <a:r>
              <a:rPr lang="en-US" dirty="0" smtClean="0"/>
              <a:t>Simulation</a:t>
            </a:r>
            <a:endParaRPr lang="en-US" dirty="0"/>
          </a:p>
        </p:txBody>
      </p:sp>
      <p:sp>
        <p:nvSpPr>
          <p:cNvPr id="7" name="Title 6"/>
          <p:cNvSpPr>
            <a:spLocks noGrp="1"/>
          </p:cNvSpPr>
          <p:nvPr>
            <p:ph type="title"/>
          </p:nvPr>
        </p:nvSpPr>
        <p:spPr/>
        <p:txBody>
          <a:bodyPr/>
          <a:lstStyle/>
          <a:p>
            <a:r>
              <a:rPr lang="en-US" dirty="0" smtClean="0"/>
              <a:t>What does implementation mean?</a:t>
            </a:r>
            <a:endParaRPr lang="en-US" dirty="0"/>
          </a:p>
        </p:txBody>
      </p:sp>
      <p:sp>
        <p:nvSpPr>
          <p:cNvPr id="2" name="Footer Placeholder 1"/>
          <p:cNvSpPr>
            <a:spLocks noGrp="1"/>
          </p:cNvSpPr>
          <p:nvPr>
            <p:ph type="ftr" sz="quarter" idx="16"/>
          </p:nvPr>
        </p:nvSpPr>
        <p:spPr/>
        <p:txBody>
          <a:bodyPr/>
          <a:lstStyle/>
          <a:p>
            <a:r>
              <a:rPr lang="en-US" smtClean="0"/>
              <a:t>OMG Threat &amp; Risk for STIDS 2015</a:t>
            </a:r>
            <a:endParaRPr lang="en-US"/>
          </a:p>
        </p:txBody>
      </p:sp>
      <p:sp>
        <p:nvSpPr>
          <p:cNvPr id="6" name="Slide Number Placeholder 5"/>
          <p:cNvSpPr>
            <a:spLocks noGrp="1"/>
          </p:cNvSpPr>
          <p:nvPr>
            <p:ph type="sldNum" sz="quarter" idx="15"/>
          </p:nvPr>
        </p:nvSpPr>
        <p:spPr/>
        <p:txBody>
          <a:bodyPr/>
          <a:lstStyle/>
          <a:p>
            <a:fld id="{C5349D12-3EF0-44B0-8484-0F10BE0E01DA}" type="slidenum">
              <a:rPr lang="en-US" smtClean="0"/>
              <a:t>97</a:t>
            </a:fld>
            <a:endParaRPr lang="en-US"/>
          </a:p>
        </p:txBody>
      </p:sp>
      <p:sp>
        <p:nvSpPr>
          <p:cNvPr id="9" name="Date Placeholder 8"/>
          <p:cNvSpPr>
            <a:spLocks noGrp="1"/>
          </p:cNvSpPr>
          <p:nvPr>
            <p:ph type="dt" sz="half" idx="14"/>
          </p:nvPr>
        </p:nvSpPr>
        <p:spPr/>
        <p:txBody>
          <a:bodyPr/>
          <a:lstStyle/>
          <a:p>
            <a:r>
              <a:rPr lang="en-US" smtClean="0"/>
              <a:t>11/18/2015</a:t>
            </a:r>
            <a:endParaRPr lang="en-US" dirty="0"/>
          </a:p>
        </p:txBody>
      </p:sp>
    </p:spTree>
    <p:extLst>
      <p:ext uri="{BB962C8B-B14F-4D97-AF65-F5344CB8AC3E}">
        <p14:creationId xmlns:p14="http://schemas.microsoft.com/office/powerpoint/2010/main" val="102524217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r>
              <a:rPr lang="en-US" dirty="0" smtClean="0"/>
              <a:t>Validation of the model with real data</a:t>
            </a:r>
          </a:p>
          <a:p>
            <a:r>
              <a:rPr lang="en-US" dirty="0" smtClean="0"/>
              <a:t>Bring data into a graph repository</a:t>
            </a:r>
          </a:p>
          <a:p>
            <a:r>
              <a:rPr lang="en-US" dirty="0" smtClean="0"/>
              <a:t>Analytics on federated repository</a:t>
            </a:r>
          </a:p>
          <a:p>
            <a:r>
              <a:rPr lang="en-US" dirty="0" smtClean="0"/>
              <a:t>Ability to publish data out in other formats</a:t>
            </a:r>
            <a:endParaRPr lang="en-US" dirty="0"/>
          </a:p>
        </p:txBody>
      </p:sp>
      <p:sp>
        <p:nvSpPr>
          <p:cNvPr id="6" name="Title 5"/>
          <p:cNvSpPr>
            <a:spLocks noGrp="1"/>
          </p:cNvSpPr>
          <p:nvPr>
            <p:ph type="title"/>
          </p:nvPr>
        </p:nvSpPr>
        <p:spPr/>
        <p:txBody>
          <a:bodyPr/>
          <a:lstStyle/>
          <a:p>
            <a:r>
              <a:rPr lang="en-US" dirty="0" smtClean="0"/>
              <a:t>Implementation we are focusing on</a:t>
            </a:r>
            <a:endParaRPr lang="en-US" dirty="0"/>
          </a:p>
        </p:txBody>
      </p:sp>
      <p:sp>
        <p:nvSpPr>
          <p:cNvPr id="7" name="Footer Placeholder 6"/>
          <p:cNvSpPr>
            <a:spLocks noGrp="1"/>
          </p:cNvSpPr>
          <p:nvPr>
            <p:ph type="ftr" sz="quarter" idx="16"/>
          </p:nvPr>
        </p:nvSpPr>
        <p:spPr/>
        <p:txBody>
          <a:bodyPr/>
          <a:lstStyle/>
          <a:p>
            <a:r>
              <a:rPr lang="en-US" smtClean="0"/>
              <a:t>OMG Threat &amp; Risk for STIDS 2015</a:t>
            </a:r>
            <a:endParaRPr lang="en-US"/>
          </a:p>
        </p:txBody>
      </p:sp>
      <p:sp>
        <p:nvSpPr>
          <p:cNvPr id="8" name="Slide Number Placeholder 7"/>
          <p:cNvSpPr>
            <a:spLocks noGrp="1"/>
          </p:cNvSpPr>
          <p:nvPr>
            <p:ph type="sldNum" sz="quarter" idx="15"/>
          </p:nvPr>
        </p:nvSpPr>
        <p:spPr/>
        <p:txBody>
          <a:bodyPr/>
          <a:lstStyle/>
          <a:p>
            <a:fld id="{C5349D12-3EF0-44B0-8484-0F10BE0E01DA}" type="slidenum">
              <a:rPr lang="en-US" smtClean="0"/>
              <a:t>98</a:t>
            </a:fld>
            <a:endParaRPr lang="en-US"/>
          </a:p>
        </p:txBody>
      </p:sp>
      <p:sp>
        <p:nvSpPr>
          <p:cNvPr id="9" name="Date Placeholder 8"/>
          <p:cNvSpPr>
            <a:spLocks noGrp="1"/>
          </p:cNvSpPr>
          <p:nvPr>
            <p:ph type="dt" sz="half" idx="14"/>
          </p:nvPr>
        </p:nvSpPr>
        <p:spPr/>
        <p:txBody>
          <a:bodyPr/>
          <a:lstStyle/>
          <a:p>
            <a:r>
              <a:rPr lang="en-US" smtClean="0"/>
              <a:t>11/18/2015</a:t>
            </a:r>
            <a:endParaRPr lang="en-US" dirty="0"/>
          </a:p>
        </p:txBody>
      </p:sp>
    </p:spTree>
    <p:extLst>
      <p:ext uri="{BB962C8B-B14F-4D97-AF65-F5344CB8AC3E}">
        <p14:creationId xmlns:p14="http://schemas.microsoft.com/office/powerpoint/2010/main" val="418366846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p:cNvSpPr>
            <a:spLocks noGrp="1"/>
          </p:cNvSpPr>
          <p:nvPr>
            <p:ph type="subTitle" idx="1"/>
          </p:nvPr>
        </p:nvSpPr>
        <p:spPr/>
        <p:txBody>
          <a:bodyPr>
            <a:normAutofit fontScale="85000" lnSpcReduction="10000"/>
          </a:bodyPr>
          <a:lstStyle/>
          <a:p>
            <a:r>
              <a:rPr lang="en-US" dirty="0" smtClean="0"/>
              <a:t>Prototype is intended to validate models and mappings, it is not efficient or production code (yet). It is implemented in Python and all data is in-memory</a:t>
            </a:r>
            <a:endParaRPr lang="en-US" dirty="0"/>
          </a:p>
        </p:txBody>
      </p:sp>
      <p:sp>
        <p:nvSpPr>
          <p:cNvPr id="7" name="Title 6"/>
          <p:cNvSpPr>
            <a:spLocks noGrp="1"/>
          </p:cNvSpPr>
          <p:nvPr>
            <p:ph type="title"/>
          </p:nvPr>
        </p:nvSpPr>
        <p:spPr/>
        <p:txBody>
          <a:bodyPr/>
          <a:lstStyle/>
          <a:p>
            <a:r>
              <a:rPr lang="en-US" dirty="0" smtClean="0"/>
              <a:t>Prototyping</a:t>
            </a:r>
            <a:endParaRPr lang="en-US" dirty="0"/>
          </a:p>
        </p:txBody>
      </p:sp>
      <p:sp>
        <p:nvSpPr>
          <p:cNvPr id="2" name="Footer Placeholder 1"/>
          <p:cNvSpPr>
            <a:spLocks noGrp="1"/>
          </p:cNvSpPr>
          <p:nvPr>
            <p:ph type="ftr" sz="quarter" idx="12"/>
          </p:nvPr>
        </p:nvSpPr>
        <p:spPr/>
        <p:txBody>
          <a:bodyPr/>
          <a:lstStyle/>
          <a:p>
            <a:r>
              <a:rPr lang="en-US" smtClean="0"/>
              <a:t>OMG Threat &amp; Risk for STIDS 2015</a:t>
            </a:r>
            <a:endParaRPr lang="en-US"/>
          </a:p>
        </p:txBody>
      </p:sp>
      <p:sp>
        <p:nvSpPr>
          <p:cNvPr id="6" name="Slide Number Placeholder 5"/>
          <p:cNvSpPr>
            <a:spLocks noGrp="1"/>
          </p:cNvSpPr>
          <p:nvPr>
            <p:ph type="sldNum" sz="quarter" idx="11"/>
          </p:nvPr>
        </p:nvSpPr>
        <p:spPr/>
        <p:txBody>
          <a:bodyPr/>
          <a:lstStyle/>
          <a:p>
            <a:fld id="{C5349D12-3EF0-44B0-8484-0F10BE0E01DA}" type="slidenum">
              <a:rPr lang="en-US" smtClean="0"/>
              <a:t>99</a:t>
            </a:fld>
            <a:endParaRPr lang="en-US"/>
          </a:p>
        </p:txBody>
      </p:sp>
      <p:sp>
        <p:nvSpPr>
          <p:cNvPr id="9" name="Date Placeholder 8"/>
          <p:cNvSpPr>
            <a:spLocks noGrp="1"/>
          </p:cNvSpPr>
          <p:nvPr>
            <p:ph type="dt" sz="half" idx="10"/>
          </p:nvPr>
        </p:nvSpPr>
        <p:spPr/>
        <p:txBody>
          <a:bodyPr/>
          <a:lstStyle/>
          <a:p>
            <a:r>
              <a:rPr lang="en-US" smtClean="0"/>
              <a:t>11/18/2015</a:t>
            </a:r>
            <a:endParaRPr lang="en-US"/>
          </a:p>
        </p:txBody>
      </p:sp>
    </p:spTree>
    <p:extLst>
      <p:ext uri="{BB962C8B-B14F-4D97-AF65-F5344CB8AC3E}">
        <p14:creationId xmlns:p14="http://schemas.microsoft.com/office/powerpoint/2010/main" val="349093544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ylar">
  <a:themeElements>
    <a:clrScheme name="Mylar">
      <a:dk1>
        <a:srgbClr val="000000"/>
      </a:dk1>
      <a:lt1>
        <a:srgbClr val="FFFFFF"/>
      </a:lt1>
      <a:dk2>
        <a:srgbClr val="656162"/>
      </a:dk2>
      <a:lt2>
        <a:srgbClr val="E0DACC"/>
      </a:lt2>
      <a:accent1>
        <a:srgbClr val="4A5A7A"/>
      </a:accent1>
      <a:accent2>
        <a:srgbClr val="F7BD40"/>
      </a:accent2>
      <a:accent3>
        <a:srgbClr val="975C00"/>
      </a:accent3>
      <a:accent4>
        <a:srgbClr val="754D41"/>
      </a:accent4>
      <a:accent5>
        <a:srgbClr val="838995"/>
      </a:accent5>
      <a:accent6>
        <a:srgbClr val="687B66"/>
      </a:accent6>
      <a:hlink>
        <a:srgbClr val="B5740B"/>
      </a:hlink>
      <a:folHlink>
        <a:srgbClr val="7483A0"/>
      </a:folHlink>
    </a:clrScheme>
    <a:fontScheme name="Mylar">
      <a:majorFont>
        <a:latin typeface="Corbel"/>
        <a:ea typeface=""/>
        <a:cs typeface=""/>
        <a:font script="Jpan" typeface="HGｺﾞｼｯｸM"/>
        <a:font script="Hang" typeface="맑은 고딕"/>
        <a:font script="Hans" typeface="华文楷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맑은 고딕"/>
        <a:font script="Hans" typeface="华文楷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ylar">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effectStyle>
        <a:effectStyle>
          <a:effectLst>
            <a:innerShdw blurRad="50800" dist="25400" dir="13500000">
              <a:srgbClr val="000000">
                <a:alpha val="75000"/>
              </a:srgbClr>
            </a:innerShdw>
            <a:outerShdw blurRad="50800" dist="25400" dir="5400000" rotWithShape="0">
              <a:srgbClr val="000000">
                <a:alpha val="50000"/>
              </a:srgbClr>
            </a:outerShdw>
          </a:effectLst>
          <a:scene3d>
            <a:camera prst="orthographicFront">
              <a:rot lat="0" lon="0" rev="0"/>
            </a:camera>
            <a:lightRig rig="threePt" dir="tl"/>
          </a:scene3d>
          <a:sp3d prstMaterial="dkEdge">
            <a:bevelT w="25400" h="508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tint val="100000"/>
                <a:shade val="30000"/>
                <a:alpha val="100000"/>
                <a:satMod val="255000"/>
                <a:lumMod val="100000"/>
              </a:schemeClr>
            </a:gs>
          </a:gsLst>
          <a:path path="circle">
            <a:fillToRect l="50000" t="-80000" r="50000" b="180000"/>
          </a:path>
        </a:gradFill>
        <a:blipFill rotWithShape="1">
          <a:blip xmlns:r="http://schemas.openxmlformats.org/officeDocument/2006/relationships" r:embed="rId1">
            <a:duotone>
              <a:schemeClr val="phClr">
                <a:lumMod val="80000"/>
              </a:schemeClr>
              <a:schemeClr val="phClr">
                <a:tint val="50000"/>
                <a:lumMod val="15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5065</TotalTime>
  <Words>6399</Words>
  <Application>Microsoft Office PowerPoint</Application>
  <PresentationFormat>On-screen Show (4:3)</PresentationFormat>
  <Paragraphs>1892</Paragraphs>
  <Slides>191</Slides>
  <Notes>6</Notes>
  <HiddenSlides>1</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191</vt:i4>
      </vt:variant>
    </vt:vector>
  </HeadingPairs>
  <TitlesOfParts>
    <vt:vector size="203" baseType="lpstr">
      <vt:lpstr>Arial</vt:lpstr>
      <vt:lpstr>Times New Roman</vt:lpstr>
      <vt:lpstr>Franklin Gothic Book</vt:lpstr>
      <vt:lpstr>Tahoma</vt:lpstr>
      <vt:lpstr>Tunga</vt:lpstr>
      <vt:lpstr>Corbel</vt:lpstr>
      <vt:lpstr>Calibri</vt:lpstr>
      <vt:lpstr>Lucida Grande</vt:lpstr>
      <vt:lpstr>ＭＳ Ｐゴシック</vt:lpstr>
      <vt:lpstr>Wingdings</vt:lpstr>
      <vt:lpstr>Century Gothic</vt:lpstr>
      <vt:lpstr>Mylar</vt:lpstr>
      <vt:lpstr>Operational Threat &amp; Risk Information Sharing and Analytics</vt:lpstr>
      <vt:lpstr>Tutorial high-level agenda</vt:lpstr>
      <vt:lpstr>Introductions</vt:lpstr>
      <vt:lpstr>Draft specification artifacts</vt:lpstr>
      <vt:lpstr>Problem Space</vt:lpstr>
      <vt:lpstr>We have critical needs for analytics and information sharing</vt:lpstr>
      <vt:lpstr>The Opportunity</vt:lpstr>
      <vt:lpstr>The Challenge</vt:lpstr>
      <vt:lpstr>Primary classes of use cases</vt:lpstr>
      <vt:lpstr>What we need is an integrating framework that supports automated data mapping</vt:lpstr>
      <vt:lpstr>Approach</vt:lpstr>
      <vt:lpstr>Conceptual Model Inputs</vt:lpstr>
      <vt:lpstr>Data to knowledge</vt:lpstr>
      <vt:lpstr>The Process</vt:lpstr>
      <vt:lpstr>It takes a community</vt:lpstr>
      <vt:lpstr>Open Community Process</vt:lpstr>
      <vt:lpstr>Who Is OMG?</vt:lpstr>
      <vt:lpstr>Developing Standards</vt:lpstr>
      <vt:lpstr>OMG’s Best-Known Successes</vt:lpstr>
      <vt:lpstr>Scope of OMG RFP</vt:lpstr>
      <vt:lpstr>Team Threat</vt:lpstr>
      <vt:lpstr>Submitters and Contributors (Thus Far)</vt:lpstr>
      <vt:lpstr>Summary Of OMG RFP Process</vt:lpstr>
      <vt:lpstr>Status</vt:lpstr>
      <vt:lpstr>Stakeholder roles in our community</vt:lpstr>
      <vt:lpstr>Use Case: Large Company</vt:lpstr>
      <vt:lpstr>Use Case – Critical Infrastructure</vt:lpstr>
      <vt:lpstr>Potential Information Flows</vt:lpstr>
      <vt:lpstr>Example - Snowmageddon</vt:lpstr>
      <vt:lpstr>Example of structuring risk information</vt:lpstr>
      <vt:lpstr>A Potential Storm? Who said this?</vt:lpstr>
      <vt:lpstr>Precepts</vt:lpstr>
      <vt:lpstr>Core Concept: Comprehending Planned and Unplanned Threats</vt:lpstr>
      <vt:lpstr>Core Concept: Attacker/Defender Symmetry</vt:lpstr>
      <vt:lpstr>Danger lifecycle</vt:lpstr>
      <vt:lpstr>Understanding the models</vt:lpstr>
      <vt:lpstr>Kinds of models</vt:lpstr>
      <vt:lpstr>Pivoting Through a Conceptual Model</vt:lpstr>
      <vt:lpstr>Example of “Pivoting” through a conceptual model</vt:lpstr>
      <vt:lpstr>Critical Components – conceptual models and mappings</vt:lpstr>
      <vt:lpstr>Example</vt:lpstr>
      <vt:lpstr>Mappings included</vt:lpstr>
      <vt:lpstr>How models are represented</vt:lpstr>
      <vt:lpstr>Use of UML</vt:lpstr>
      <vt:lpstr>Isn’t this an Ontology?</vt:lpstr>
      <vt:lpstr>PowerPoint Presentation</vt:lpstr>
      <vt:lpstr>UML Concepts we use</vt:lpstr>
      <vt:lpstr>Profile extension concepts</vt:lpstr>
      <vt:lpstr>Representing the data and schema</vt:lpstr>
      <vt:lpstr>Modeling Convention – General Relations</vt:lpstr>
      <vt:lpstr>Class Hierarchies</vt:lpstr>
      <vt:lpstr>Hierarchy of verb and property concepts</vt:lpstr>
      <vt:lpstr>Roles</vt:lpstr>
      <vt:lpstr>Phases</vt:lpstr>
      <vt:lpstr>Quantity Kinds</vt:lpstr>
      <vt:lpstr>PowerPoint Presentation</vt:lpstr>
      <vt:lpstr>Conceptual Model Layering</vt:lpstr>
      <vt:lpstr>Conceptual Model Packages</vt:lpstr>
      <vt:lpstr>PowerPoint Presentation</vt:lpstr>
      <vt:lpstr>Upper Foundation</vt:lpstr>
      <vt:lpstr>Threats and Risks of What?</vt:lpstr>
      <vt:lpstr>Situations</vt:lpstr>
      <vt:lpstr>Generic Library</vt:lpstr>
      <vt:lpstr>Entity Kinds</vt:lpstr>
      <vt:lpstr>Control</vt:lpstr>
      <vt:lpstr>PowerPoint Presentation</vt:lpstr>
      <vt:lpstr>Person</vt:lpstr>
      <vt:lpstr>Organization</vt:lpstr>
      <vt:lpstr>PowerPoint Presentation</vt:lpstr>
      <vt:lpstr>Enterprise</vt:lpstr>
      <vt:lpstr>PowerPoint Presentation</vt:lpstr>
      <vt:lpstr>Threat &amp; Risk Specific Concepts</vt:lpstr>
      <vt:lpstr>PowerPoint Presentation</vt:lpstr>
      <vt:lpstr>Danger Categories</vt:lpstr>
      <vt:lpstr>Vulnerability</vt:lpstr>
      <vt:lpstr>Threat</vt:lpstr>
      <vt:lpstr>Indicator</vt:lpstr>
      <vt:lpstr>Indicator Kinds</vt:lpstr>
      <vt:lpstr>Sighting &amp; Observation</vt:lpstr>
      <vt:lpstr>PowerPoint Presentation</vt:lpstr>
      <vt:lpstr>PowerPoint Presentation</vt:lpstr>
      <vt:lpstr>PowerPoint Presentation</vt:lpstr>
      <vt:lpstr>Risk Treatment</vt:lpstr>
      <vt:lpstr>Mapping Semantics</vt:lpstr>
      <vt:lpstr>Representing the STIX physical model</vt:lpstr>
      <vt:lpstr>XML Element represents concept</vt:lpstr>
      <vt:lpstr>PowerPoint Presentation</vt:lpstr>
      <vt:lpstr>PowerPoint Presentation</vt:lpstr>
      <vt:lpstr>Example STIX source data</vt:lpstr>
      <vt:lpstr>Example of mapped data graph</vt:lpstr>
      <vt:lpstr>NIEM Mapping summary (1)</vt:lpstr>
      <vt:lpstr>NIEM Mapping summary (2)</vt:lpstr>
      <vt:lpstr>PowerPoint Presentation</vt:lpstr>
      <vt:lpstr>NIST 800-53 Mapping (Example)</vt:lpstr>
      <vt:lpstr>Risk Profile</vt:lpstr>
      <vt:lpstr>Implementation Options</vt:lpstr>
      <vt:lpstr>What does implementation mean?</vt:lpstr>
      <vt:lpstr>Implementation we are focusing on</vt:lpstr>
      <vt:lpstr>Prototyping</vt:lpstr>
      <vt:lpstr>Prototype Design</vt:lpstr>
      <vt:lpstr>Example Dictionary</vt:lpstr>
      <vt:lpstr>Map log example</vt:lpstr>
      <vt:lpstr>Example rules*</vt:lpstr>
      <vt:lpstr>Resulting data graph</vt:lpstr>
      <vt:lpstr>Questions, comments discussion</vt:lpstr>
      <vt:lpstr>Extra Stuff</vt:lpstr>
      <vt:lpstr>PowerPoint Presentation</vt:lpstr>
      <vt:lpstr>UML Profile</vt:lpstr>
      <vt:lpstr>PowerPoint Presentation</vt:lpstr>
      <vt:lpstr>PowerPoint Presentation</vt:lpstr>
      <vt:lpstr>Conceptual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Threat/Risk RFP Requirements</vt:lpstr>
      <vt:lpstr>Conceptual Models</vt:lpstr>
      <vt:lpstr>Threat/Risk Concepts To Define</vt:lpstr>
      <vt:lpstr>Classes of Threat/Risks in scope</vt:lpstr>
      <vt:lpstr>Constraints</vt:lpstr>
      <vt:lpstr>NIEM Representation &amp; Mapping</vt:lpstr>
      <vt:lpstr>STIX Mapping</vt:lpstr>
      <vt:lpstr>Common Requirements</vt:lpstr>
      <vt:lpstr>Optional Mappings</vt:lpstr>
      <vt:lpstr>Optional support for conceptual modeling and mapping </vt:lpstr>
      <vt:lpstr>MOF Representation</vt:lpstr>
    </vt:vector>
  </TitlesOfParts>
  <Company>Model Driven Solutions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Threat/Risk Information Sharing and Analytics</dc:title>
  <dc:creator>Cory Casanave</dc:creator>
  <cp:lastModifiedBy>Cory Casanave</cp:lastModifiedBy>
  <cp:revision>277</cp:revision>
  <dcterms:created xsi:type="dcterms:W3CDTF">2014-12-22T21:21:42Z</dcterms:created>
  <dcterms:modified xsi:type="dcterms:W3CDTF">2015-11-16T18:21:30Z</dcterms:modified>
</cp:coreProperties>
</file>